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8" r:id="rId1"/>
  </p:sldMasterIdLst>
  <p:notesMasterIdLst>
    <p:notesMasterId r:id="rId46"/>
  </p:notesMasterIdLst>
  <p:sldIdLst>
    <p:sldId id="259" r:id="rId2"/>
    <p:sldId id="256" r:id="rId3"/>
    <p:sldId id="352" r:id="rId4"/>
    <p:sldId id="367" r:id="rId5"/>
    <p:sldId id="369" r:id="rId6"/>
    <p:sldId id="368" r:id="rId7"/>
    <p:sldId id="370" r:id="rId8"/>
    <p:sldId id="371" r:id="rId9"/>
    <p:sldId id="372" r:id="rId10"/>
    <p:sldId id="373" r:id="rId11"/>
    <p:sldId id="374" r:id="rId12"/>
    <p:sldId id="375" r:id="rId13"/>
    <p:sldId id="376" r:id="rId14"/>
    <p:sldId id="377" r:id="rId15"/>
    <p:sldId id="378" r:id="rId16"/>
    <p:sldId id="379" r:id="rId17"/>
    <p:sldId id="380" r:id="rId18"/>
    <p:sldId id="257" r:id="rId19"/>
    <p:sldId id="381" r:id="rId20"/>
    <p:sldId id="382" r:id="rId21"/>
    <p:sldId id="383" r:id="rId22"/>
    <p:sldId id="406" r:id="rId23"/>
    <p:sldId id="384" r:id="rId24"/>
    <p:sldId id="385" r:id="rId25"/>
    <p:sldId id="386" r:id="rId26"/>
    <p:sldId id="387" r:id="rId27"/>
    <p:sldId id="388" r:id="rId28"/>
    <p:sldId id="389" r:id="rId29"/>
    <p:sldId id="390" r:id="rId30"/>
    <p:sldId id="391" r:id="rId31"/>
    <p:sldId id="393" r:id="rId32"/>
    <p:sldId id="395" r:id="rId33"/>
    <p:sldId id="399" r:id="rId34"/>
    <p:sldId id="392" r:id="rId35"/>
    <p:sldId id="394" r:id="rId36"/>
    <p:sldId id="397" r:id="rId37"/>
    <p:sldId id="400" r:id="rId38"/>
    <p:sldId id="398" r:id="rId39"/>
    <p:sldId id="403" r:id="rId40"/>
    <p:sldId id="402" r:id="rId41"/>
    <p:sldId id="404" r:id="rId42"/>
    <p:sldId id="405" r:id="rId43"/>
    <p:sldId id="401" r:id="rId44"/>
    <p:sldId id="306" r:id="rId45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rdi Vicente" initials="JV" lastIdx="1" clrIdx="0">
    <p:extLst>
      <p:ext uri="{19B8F6BF-5375-455C-9EA6-DF929625EA0E}">
        <p15:presenceInfo xmlns:p15="http://schemas.microsoft.com/office/powerpoint/2012/main" userId="S::jvicente@uniauditolivercamps.com::13f4490e-0452-4409-8ea6-1fdc9874b81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23540E-7150-4538-A149-A6AA8E403024}" v="1849" dt="2021-10-14T18:51:07.0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72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D49A70-3A4C-4398-B431-ED058CB7E9DB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B31730E-FF08-41EB-96F9-51F8116DBDDA}">
      <dgm:prSet/>
      <dgm:spPr/>
      <dgm:t>
        <a:bodyPr/>
        <a:lstStyle/>
        <a:p>
          <a:r>
            <a:rPr lang="ca-ES" dirty="0"/>
            <a:t>Relació amb l’Administració</a:t>
          </a:r>
          <a:endParaRPr lang="en-US" dirty="0"/>
        </a:p>
      </dgm:t>
    </dgm:pt>
    <dgm:pt modelId="{B0A33FD5-A316-44D0-945D-1E9256CC675B}" type="parTrans" cxnId="{34860621-366B-4DE0-BA81-E45B85A8F87B}">
      <dgm:prSet/>
      <dgm:spPr/>
      <dgm:t>
        <a:bodyPr/>
        <a:lstStyle/>
        <a:p>
          <a:endParaRPr lang="en-US"/>
        </a:p>
      </dgm:t>
    </dgm:pt>
    <dgm:pt modelId="{4D6C8B56-E1FF-4673-A88D-27B7A2EB325E}" type="sibTrans" cxnId="{34860621-366B-4DE0-BA81-E45B85A8F87B}">
      <dgm:prSet/>
      <dgm:spPr/>
      <dgm:t>
        <a:bodyPr/>
        <a:lstStyle/>
        <a:p>
          <a:endParaRPr lang="en-US"/>
        </a:p>
      </dgm:t>
    </dgm:pt>
    <dgm:pt modelId="{4A7B451A-8465-4D47-91B8-463CDE632C5D}">
      <dgm:prSet/>
      <dgm:spPr/>
      <dgm:t>
        <a:bodyPr/>
        <a:lstStyle/>
        <a:p>
          <a:r>
            <a:rPr lang="ca-ES" dirty="0"/>
            <a:t>Normativa aplicable</a:t>
          </a:r>
          <a:endParaRPr lang="en-US" dirty="0"/>
        </a:p>
      </dgm:t>
    </dgm:pt>
    <dgm:pt modelId="{566DBB93-DCC7-45BC-AA16-E01C9A854FA8}" type="parTrans" cxnId="{1BDCE627-C201-48EA-8090-68B271E3009D}">
      <dgm:prSet/>
      <dgm:spPr/>
      <dgm:t>
        <a:bodyPr/>
        <a:lstStyle/>
        <a:p>
          <a:endParaRPr lang="ca-ES"/>
        </a:p>
      </dgm:t>
    </dgm:pt>
    <dgm:pt modelId="{3D476B38-9AC3-434D-AE0E-99AA085475CC}" type="sibTrans" cxnId="{1BDCE627-C201-48EA-8090-68B271E3009D}">
      <dgm:prSet/>
      <dgm:spPr/>
      <dgm:t>
        <a:bodyPr/>
        <a:lstStyle/>
        <a:p>
          <a:endParaRPr lang="ca-ES"/>
        </a:p>
      </dgm:t>
    </dgm:pt>
    <dgm:pt modelId="{4C79C7CE-F931-440B-819C-940FC3CE7E54}">
      <dgm:prSet/>
      <dgm:spPr/>
      <dgm:t>
        <a:bodyPr/>
        <a:lstStyle/>
        <a:p>
          <a:r>
            <a:rPr lang="ca-ES" noProof="0" dirty="0"/>
            <a:t>Registre Municipal d’entitats</a:t>
          </a:r>
        </a:p>
      </dgm:t>
    </dgm:pt>
    <dgm:pt modelId="{41D94817-59B8-465C-AB6F-7AD882253CDA}" type="parTrans" cxnId="{3F083159-EEED-462A-9B14-2B42F96249AF}">
      <dgm:prSet/>
      <dgm:spPr/>
      <dgm:t>
        <a:bodyPr/>
        <a:lstStyle/>
        <a:p>
          <a:endParaRPr lang="ca-ES"/>
        </a:p>
      </dgm:t>
    </dgm:pt>
    <dgm:pt modelId="{2CFE530A-A0D2-47CA-91D3-A090EBB498B9}" type="sibTrans" cxnId="{3F083159-EEED-462A-9B14-2B42F96249AF}">
      <dgm:prSet/>
      <dgm:spPr/>
      <dgm:t>
        <a:bodyPr/>
        <a:lstStyle/>
        <a:p>
          <a:endParaRPr lang="ca-ES"/>
        </a:p>
      </dgm:t>
    </dgm:pt>
    <dgm:pt modelId="{5CDB2046-8DF7-4390-A3C0-68EE7796422B}">
      <dgm:prSet/>
      <dgm:spPr/>
      <dgm:t>
        <a:bodyPr/>
        <a:lstStyle/>
        <a:p>
          <a:r>
            <a:rPr lang="ca-ES" noProof="0" dirty="0"/>
            <a:t>Bases Reguladores i convocatòria</a:t>
          </a:r>
          <a:endParaRPr lang="en-US" dirty="0"/>
        </a:p>
      </dgm:t>
    </dgm:pt>
    <dgm:pt modelId="{02BE45EC-2380-42D3-8DF8-D871875254A6}" type="parTrans" cxnId="{A9019C98-F309-4C09-B2B8-C0472F600EEC}">
      <dgm:prSet/>
      <dgm:spPr/>
      <dgm:t>
        <a:bodyPr/>
        <a:lstStyle/>
        <a:p>
          <a:endParaRPr lang="ca-ES"/>
        </a:p>
      </dgm:t>
    </dgm:pt>
    <dgm:pt modelId="{DAF3FF31-494D-42AC-A77B-761FE7B6887E}" type="sibTrans" cxnId="{A9019C98-F309-4C09-B2B8-C0472F600EEC}">
      <dgm:prSet/>
      <dgm:spPr/>
      <dgm:t>
        <a:bodyPr/>
        <a:lstStyle/>
        <a:p>
          <a:endParaRPr lang="ca-ES"/>
        </a:p>
      </dgm:t>
    </dgm:pt>
    <dgm:pt modelId="{B4FD603C-3FD7-478F-B2FB-0075ABECF52C}" type="pres">
      <dgm:prSet presAssocID="{0ED49A70-3A4C-4398-B431-ED058CB7E9DB}" presName="linear" presStyleCnt="0">
        <dgm:presLayoutVars>
          <dgm:dir/>
          <dgm:animLvl val="lvl"/>
          <dgm:resizeHandles val="exact"/>
        </dgm:presLayoutVars>
      </dgm:prSet>
      <dgm:spPr/>
    </dgm:pt>
    <dgm:pt modelId="{08385CBE-9060-4C6B-A796-5D3C62EABCB1}" type="pres">
      <dgm:prSet presAssocID="{2B31730E-FF08-41EB-96F9-51F8116DBDDA}" presName="parentLin" presStyleCnt="0"/>
      <dgm:spPr/>
    </dgm:pt>
    <dgm:pt modelId="{A592701D-0C47-4C4D-9948-7821FB949F77}" type="pres">
      <dgm:prSet presAssocID="{2B31730E-FF08-41EB-96F9-51F8116DBDDA}" presName="parentLeftMargin" presStyleLbl="node1" presStyleIdx="0" presStyleCnt="4"/>
      <dgm:spPr/>
    </dgm:pt>
    <dgm:pt modelId="{D0F79551-6360-4895-88D1-76BDE15F4859}" type="pres">
      <dgm:prSet presAssocID="{2B31730E-FF08-41EB-96F9-51F8116DBDDA}" presName="parentText" presStyleLbl="node1" presStyleIdx="0" presStyleCnt="4" custLinFactNeighborX="34719" custLinFactNeighborY="44647">
        <dgm:presLayoutVars>
          <dgm:chMax val="0"/>
          <dgm:bulletEnabled val="1"/>
        </dgm:presLayoutVars>
      </dgm:prSet>
      <dgm:spPr/>
    </dgm:pt>
    <dgm:pt modelId="{BB05FA47-2A6C-45B4-8F3E-BE8118312096}" type="pres">
      <dgm:prSet presAssocID="{2B31730E-FF08-41EB-96F9-51F8116DBDDA}" presName="negativeSpace" presStyleCnt="0"/>
      <dgm:spPr/>
    </dgm:pt>
    <dgm:pt modelId="{1233EBA0-4E38-443E-920F-906DC78269EA}" type="pres">
      <dgm:prSet presAssocID="{2B31730E-FF08-41EB-96F9-51F8116DBDDA}" presName="childText" presStyleLbl="conFgAcc1" presStyleIdx="0" presStyleCnt="4">
        <dgm:presLayoutVars>
          <dgm:bulletEnabled val="1"/>
        </dgm:presLayoutVars>
      </dgm:prSet>
      <dgm:spPr/>
    </dgm:pt>
    <dgm:pt modelId="{8B11AD71-6A1D-46FA-B2A4-3D24E8089D80}" type="pres">
      <dgm:prSet presAssocID="{4D6C8B56-E1FF-4673-A88D-27B7A2EB325E}" presName="spaceBetweenRectangles" presStyleCnt="0"/>
      <dgm:spPr/>
    </dgm:pt>
    <dgm:pt modelId="{A1D3694F-4C62-42CF-A476-18DDE256FD4A}" type="pres">
      <dgm:prSet presAssocID="{4C79C7CE-F931-440B-819C-940FC3CE7E54}" presName="parentLin" presStyleCnt="0"/>
      <dgm:spPr/>
    </dgm:pt>
    <dgm:pt modelId="{60EB8DCA-A3D8-4279-9F79-D2A0BE79F3B5}" type="pres">
      <dgm:prSet presAssocID="{4C79C7CE-F931-440B-819C-940FC3CE7E54}" presName="parentLeftMargin" presStyleLbl="node1" presStyleIdx="0" presStyleCnt="4"/>
      <dgm:spPr/>
    </dgm:pt>
    <dgm:pt modelId="{A82F4EE1-6F26-4E3E-AB28-09702D330A1F}" type="pres">
      <dgm:prSet presAssocID="{4C79C7CE-F931-440B-819C-940FC3CE7E54}" presName="parentText" presStyleLbl="node1" presStyleIdx="1" presStyleCnt="4" custLinFactNeighborX="34719" custLinFactNeighborY="43847">
        <dgm:presLayoutVars>
          <dgm:chMax val="0"/>
          <dgm:bulletEnabled val="1"/>
        </dgm:presLayoutVars>
      </dgm:prSet>
      <dgm:spPr/>
    </dgm:pt>
    <dgm:pt modelId="{C8AFDED5-010F-44B4-847F-F6131BE83909}" type="pres">
      <dgm:prSet presAssocID="{4C79C7CE-F931-440B-819C-940FC3CE7E54}" presName="negativeSpace" presStyleCnt="0"/>
      <dgm:spPr/>
    </dgm:pt>
    <dgm:pt modelId="{6998DAED-C708-4A19-B03E-47F9276688DE}" type="pres">
      <dgm:prSet presAssocID="{4C79C7CE-F931-440B-819C-940FC3CE7E54}" presName="childText" presStyleLbl="conFgAcc1" presStyleIdx="1" presStyleCnt="4">
        <dgm:presLayoutVars>
          <dgm:bulletEnabled val="1"/>
        </dgm:presLayoutVars>
      </dgm:prSet>
      <dgm:spPr/>
    </dgm:pt>
    <dgm:pt modelId="{17C08042-FE85-40DC-A3EE-D579ADBAB1E4}" type="pres">
      <dgm:prSet presAssocID="{2CFE530A-A0D2-47CA-91D3-A090EBB498B9}" presName="spaceBetweenRectangles" presStyleCnt="0"/>
      <dgm:spPr/>
    </dgm:pt>
    <dgm:pt modelId="{62922979-A75C-445C-805D-5CD15FC6C23E}" type="pres">
      <dgm:prSet presAssocID="{4A7B451A-8465-4D47-91B8-463CDE632C5D}" presName="parentLin" presStyleCnt="0"/>
      <dgm:spPr/>
    </dgm:pt>
    <dgm:pt modelId="{88992503-56CB-418C-AB72-0FEB1B7466AD}" type="pres">
      <dgm:prSet presAssocID="{4A7B451A-8465-4D47-91B8-463CDE632C5D}" presName="parentLeftMargin" presStyleLbl="node1" presStyleIdx="1" presStyleCnt="4"/>
      <dgm:spPr/>
    </dgm:pt>
    <dgm:pt modelId="{5D4679DD-D96F-4632-8949-26C6E809ECFD}" type="pres">
      <dgm:prSet presAssocID="{4A7B451A-8465-4D47-91B8-463CDE632C5D}" presName="parentText" presStyleLbl="node1" presStyleIdx="2" presStyleCnt="4" custLinFactNeighborX="34719" custLinFactNeighborY="42242">
        <dgm:presLayoutVars>
          <dgm:chMax val="0"/>
          <dgm:bulletEnabled val="1"/>
        </dgm:presLayoutVars>
      </dgm:prSet>
      <dgm:spPr/>
    </dgm:pt>
    <dgm:pt modelId="{E6768ADF-2C85-4872-9653-EDDDD50383B7}" type="pres">
      <dgm:prSet presAssocID="{4A7B451A-8465-4D47-91B8-463CDE632C5D}" presName="negativeSpace" presStyleCnt="0"/>
      <dgm:spPr/>
    </dgm:pt>
    <dgm:pt modelId="{36863E08-C66D-4E21-9E4E-A5453770AC77}" type="pres">
      <dgm:prSet presAssocID="{4A7B451A-8465-4D47-91B8-463CDE632C5D}" presName="childText" presStyleLbl="conFgAcc1" presStyleIdx="2" presStyleCnt="4">
        <dgm:presLayoutVars>
          <dgm:bulletEnabled val="1"/>
        </dgm:presLayoutVars>
      </dgm:prSet>
      <dgm:spPr/>
    </dgm:pt>
    <dgm:pt modelId="{BB395322-C8E9-4B7F-9645-46D9E1334E7F}" type="pres">
      <dgm:prSet presAssocID="{3D476B38-9AC3-434D-AE0E-99AA085475CC}" presName="spaceBetweenRectangles" presStyleCnt="0"/>
      <dgm:spPr/>
    </dgm:pt>
    <dgm:pt modelId="{1953122F-8DEB-40E3-B1EA-D018DE731185}" type="pres">
      <dgm:prSet presAssocID="{5CDB2046-8DF7-4390-A3C0-68EE7796422B}" presName="parentLin" presStyleCnt="0"/>
      <dgm:spPr/>
    </dgm:pt>
    <dgm:pt modelId="{E0BBD994-52C0-4699-AA51-1FE65BF2A129}" type="pres">
      <dgm:prSet presAssocID="{5CDB2046-8DF7-4390-A3C0-68EE7796422B}" presName="parentLeftMargin" presStyleLbl="node1" presStyleIdx="2" presStyleCnt="4"/>
      <dgm:spPr/>
    </dgm:pt>
    <dgm:pt modelId="{85476049-DC52-4E06-8FB9-8BE6188CA0F8}" type="pres">
      <dgm:prSet presAssocID="{5CDB2046-8DF7-4390-A3C0-68EE7796422B}" presName="parentText" presStyleLbl="node1" presStyleIdx="3" presStyleCnt="4" custLinFactNeighborX="34719" custLinFactNeighborY="34941">
        <dgm:presLayoutVars>
          <dgm:chMax val="0"/>
          <dgm:bulletEnabled val="1"/>
        </dgm:presLayoutVars>
      </dgm:prSet>
      <dgm:spPr/>
    </dgm:pt>
    <dgm:pt modelId="{CF45C83E-C0EB-42FB-B6C7-F6CDDAE69504}" type="pres">
      <dgm:prSet presAssocID="{5CDB2046-8DF7-4390-A3C0-68EE7796422B}" presName="negativeSpace" presStyleCnt="0"/>
      <dgm:spPr/>
    </dgm:pt>
    <dgm:pt modelId="{FB13227E-F269-4171-9257-69DB2E321CBC}" type="pres">
      <dgm:prSet presAssocID="{5CDB2046-8DF7-4390-A3C0-68EE7796422B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EF4CBD13-38E2-4987-8FE7-7409456A52E5}" type="presOf" srcId="{2B31730E-FF08-41EB-96F9-51F8116DBDDA}" destId="{D0F79551-6360-4895-88D1-76BDE15F4859}" srcOrd="1" destOrd="0" presId="urn:microsoft.com/office/officeart/2005/8/layout/list1"/>
    <dgm:cxn modelId="{34860621-366B-4DE0-BA81-E45B85A8F87B}" srcId="{0ED49A70-3A4C-4398-B431-ED058CB7E9DB}" destId="{2B31730E-FF08-41EB-96F9-51F8116DBDDA}" srcOrd="0" destOrd="0" parTransId="{B0A33FD5-A316-44D0-945D-1E9256CC675B}" sibTransId="{4D6C8B56-E1FF-4673-A88D-27B7A2EB325E}"/>
    <dgm:cxn modelId="{1BDCE627-C201-48EA-8090-68B271E3009D}" srcId="{0ED49A70-3A4C-4398-B431-ED058CB7E9DB}" destId="{4A7B451A-8465-4D47-91B8-463CDE632C5D}" srcOrd="2" destOrd="0" parTransId="{566DBB93-DCC7-45BC-AA16-E01C9A854FA8}" sibTransId="{3D476B38-9AC3-434D-AE0E-99AA085475CC}"/>
    <dgm:cxn modelId="{2772E52B-F461-4640-A8B2-6F71EA71E29F}" type="presOf" srcId="{4C79C7CE-F931-440B-819C-940FC3CE7E54}" destId="{60EB8DCA-A3D8-4279-9F79-D2A0BE79F3B5}" srcOrd="0" destOrd="0" presId="urn:microsoft.com/office/officeart/2005/8/layout/list1"/>
    <dgm:cxn modelId="{C294FE38-071D-47FD-A8A6-0035CA988965}" type="presOf" srcId="{4C79C7CE-F931-440B-819C-940FC3CE7E54}" destId="{A82F4EE1-6F26-4E3E-AB28-09702D330A1F}" srcOrd="1" destOrd="0" presId="urn:microsoft.com/office/officeart/2005/8/layout/list1"/>
    <dgm:cxn modelId="{516C4072-7520-458C-B135-B0FFFFABD8F9}" type="presOf" srcId="{5CDB2046-8DF7-4390-A3C0-68EE7796422B}" destId="{85476049-DC52-4E06-8FB9-8BE6188CA0F8}" srcOrd="1" destOrd="0" presId="urn:microsoft.com/office/officeart/2005/8/layout/list1"/>
    <dgm:cxn modelId="{3F083159-EEED-462A-9B14-2B42F96249AF}" srcId="{0ED49A70-3A4C-4398-B431-ED058CB7E9DB}" destId="{4C79C7CE-F931-440B-819C-940FC3CE7E54}" srcOrd="1" destOrd="0" parTransId="{41D94817-59B8-465C-AB6F-7AD882253CDA}" sibTransId="{2CFE530A-A0D2-47CA-91D3-A090EBB498B9}"/>
    <dgm:cxn modelId="{C088818A-7F51-415E-BC17-6FBB5467B444}" type="presOf" srcId="{2B31730E-FF08-41EB-96F9-51F8116DBDDA}" destId="{A592701D-0C47-4C4D-9948-7821FB949F77}" srcOrd="0" destOrd="0" presId="urn:microsoft.com/office/officeart/2005/8/layout/list1"/>
    <dgm:cxn modelId="{A9019C98-F309-4C09-B2B8-C0472F600EEC}" srcId="{0ED49A70-3A4C-4398-B431-ED058CB7E9DB}" destId="{5CDB2046-8DF7-4390-A3C0-68EE7796422B}" srcOrd="3" destOrd="0" parTransId="{02BE45EC-2380-42D3-8DF8-D871875254A6}" sibTransId="{DAF3FF31-494D-42AC-A77B-761FE7B6887E}"/>
    <dgm:cxn modelId="{5F516AA0-452B-4BDB-B109-EBB4B7868EF7}" type="presOf" srcId="{4A7B451A-8465-4D47-91B8-463CDE632C5D}" destId="{5D4679DD-D96F-4632-8949-26C6E809ECFD}" srcOrd="1" destOrd="0" presId="urn:microsoft.com/office/officeart/2005/8/layout/list1"/>
    <dgm:cxn modelId="{AF07EAAB-AE59-4431-8EBC-9D22F712C134}" type="presOf" srcId="{4A7B451A-8465-4D47-91B8-463CDE632C5D}" destId="{88992503-56CB-418C-AB72-0FEB1B7466AD}" srcOrd="0" destOrd="0" presId="urn:microsoft.com/office/officeart/2005/8/layout/list1"/>
    <dgm:cxn modelId="{06354DE2-C57F-431D-B703-0FB0F1983E58}" type="presOf" srcId="{5CDB2046-8DF7-4390-A3C0-68EE7796422B}" destId="{E0BBD994-52C0-4699-AA51-1FE65BF2A129}" srcOrd="0" destOrd="0" presId="urn:microsoft.com/office/officeart/2005/8/layout/list1"/>
    <dgm:cxn modelId="{EF72EBE9-A189-498A-9481-B83215F56864}" type="presOf" srcId="{0ED49A70-3A4C-4398-B431-ED058CB7E9DB}" destId="{B4FD603C-3FD7-478F-B2FB-0075ABECF52C}" srcOrd="0" destOrd="0" presId="urn:microsoft.com/office/officeart/2005/8/layout/list1"/>
    <dgm:cxn modelId="{E70FDFA1-38C8-4430-8D1A-017201DD90A2}" type="presParOf" srcId="{B4FD603C-3FD7-478F-B2FB-0075ABECF52C}" destId="{08385CBE-9060-4C6B-A796-5D3C62EABCB1}" srcOrd="0" destOrd="0" presId="urn:microsoft.com/office/officeart/2005/8/layout/list1"/>
    <dgm:cxn modelId="{C8A7ED82-C31F-48EC-B221-A159E8CD5A1A}" type="presParOf" srcId="{08385CBE-9060-4C6B-A796-5D3C62EABCB1}" destId="{A592701D-0C47-4C4D-9948-7821FB949F77}" srcOrd="0" destOrd="0" presId="urn:microsoft.com/office/officeart/2005/8/layout/list1"/>
    <dgm:cxn modelId="{2F359EEC-F144-4E57-B136-05B3AFABF3AD}" type="presParOf" srcId="{08385CBE-9060-4C6B-A796-5D3C62EABCB1}" destId="{D0F79551-6360-4895-88D1-76BDE15F4859}" srcOrd="1" destOrd="0" presId="urn:microsoft.com/office/officeart/2005/8/layout/list1"/>
    <dgm:cxn modelId="{A5421E37-18ED-49CB-AE17-848087196236}" type="presParOf" srcId="{B4FD603C-3FD7-478F-B2FB-0075ABECF52C}" destId="{BB05FA47-2A6C-45B4-8F3E-BE8118312096}" srcOrd="1" destOrd="0" presId="urn:microsoft.com/office/officeart/2005/8/layout/list1"/>
    <dgm:cxn modelId="{7386DA3D-96C7-46B9-9E9A-049E19A4EB25}" type="presParOf" srcId="{B4FD603C-3FD7-478F-B2FB-0075ABECF52C}" destId="{1233EBA0-4E38-443E-920F-906DC78269EA}" srcOrd="2" destOrd="0" presId="urn:microsoft.com/office/officeart/2005/8/layout/list1"/>
    <dgm:cxn modelId="{6708BC5E-671B-49B8-A375-5E16B89D6398}" type="presParOf" srcId="{B4FD603C-3FD7-478F-B2FB-0075ABECF52C}" destId="{8B11AD71-6A1D-46FA-B2A4-3D24E8089D80}" srcOrd="3" destOrd="0" presId="urn:microsoft.com/office/officeart/2005/8/layout/list1"/>
    <dgm:cxn modelId="{E68F1747-A3EB-440C-8877-DB39A0D90BE7}" type="presParOf" srcId="{B4FD603C-3FD7-478F-B2FB-0075ABECF52C}" destId="{A1D3694F-4C62-42CF-A476-18DDE256FD4A}" srcOrd="4" destOrd="0" presId="urn:microsoft.com/office/officeart/2005/8/layout/list1"/>
    <dgm:cxn modelId="{D1D66470-95FC-4D14-A415-8767ADA5BD9C}" type="presParOf" srcId="{A1D3694F-4C62-42CF-A476-18DDE256FD4A}" destId="{60EB8DCA-A3D8-4279-9F79-D2A0BE79F3B5}" srcOrd="0" destOrd="0" presId="urn:microsoft.com/office/officeart/2005/8/layout/list1"/>
    <dgm:cxn modelId="{5C490882-02C3-425B-A9B9-C89C52369E91}" type="presParOf" srcId="{A1D3694F-4C62-42CF-A476-18DDE256FD4A}" destId="{A82F4EE1-6F26-4E3E-AB28-09702D330A1F}" srcOrd="1" destOrd="0" presId="urn:microsoft.com/office/officeart/2005/8/layout/list1"/>
    <dgm:cxn modelId="{792055FA-2E7D-4D36-9278-CF4323574C4E}" type="presParOf" srcId="{B4FD603C-3FD7-478F-B2FB-0075ABECF52C}" destId="{C8AFDED5-010F-44B4-847F-F6131BE83909}" srcOrd="5" destOrd="0" presId="urn:microsoft.com/office/officeart/2005/8/layout/list1"/>
    <dgm:cxn modelId="{457A53D2-2F0E-4157-BD0E-D8F0C266B5A1}" type="presParOf" srcId="{B4FD603C-3FD7-478F-B2FB-0075ABECF52C}" destId="{6998DAED-C708-4A19-B03E-47F9276688DE}" srcOrd="6" destOrd="0" presId="urn:microsoft.com/office/officeart/2005/8/layout/list1"/>
    <dgm:cxn modelId="{DCD69B8F-D9D4-4E57-929B-A662172E3056}" type="presParOf" srcId="{B4FD603C-3FD7-478F-B2FB-0075ABECF52C}" destId="{17C08042-FE85-40DC-A3EE-D579ADBAB1E4}" srcOrd="7" destOrd="0" presId="urn:microsoft.com/office/officeart/2005/8/layout/list1"/>
    <dgm:cxn modelId="{8512FDDD-18E3-4B7B-86F6-B353F0B16257}" type="presParOf" srcId="{B4FD603C-3FD7-478F-B2FB-0075ABECF52C}" destId="{62922979-A75C-445C-805D-5CD15FC6C23E}" srcOrd="8" destOrd="0" presId="urn:microsoft.com/office/officeart/2005/8/layout/list1"/>
    <dgm:cxn modelId="{CC04FE43-30F0-4997-B573-08F966934F16}" type="presParOf" srcId="{62922979-A75C-445C-805D-5CD15FC6C23E}" destId="{88992503-56CB-418C-AB72-0FEB1B7466AD}" srcOrd="0" destOrd="0" presId="urn:microsoft.com/office/officeart/2005/8/layout/list1"/>
    <dgm:cxn modelId="{0CC817DF-2FA1-40DD-9319-F27CFAF4523C}" type="presParOf" srcId="{62922979-A75C-445C-805D-5CD15FC6C23E}" destId="{5D4679DD-D96F-4632-8949-26C6E809ECFD}" srcOrd="1" destOrd="0" presId="urn:microsoft.com/office/officeart/2005/8/layout/list1"/>
    <dgm:cxn modelId="{2E63DBCC-7F00-4A7A-946A-7BE40E7B8E1F}" type="presParOf" srcId="{B4FD603C-3FD7-478F-B2FB-0075ABECF52C}" destId="{E6768ADF-2C85-4872-9653-EDDDD50383B7}" srcOrd="9" destOrd="0" presId="urn:microsoft.com/office/officeart/2005/8/layout/list1"/>
    <dgm:cxn modelId="{04B7B9CC-2061-4E43-9289-CFB4F044155B}" type="presParOf" srcId="{B4FD603C-3FD7-478F-B2FB-0075ABECF52C}" destId="{36863E08-C66D-4E21-9E4E-A5453770AC77}" srcOrd="10" destOrd="0" presId="urn:microsoft.com/office/officeart/2005/8/layout/list1"/>
    <dgm:cxn modelId="{4FEA65E5-A1CD-4B0F-A027-B38B1EBBED24}" type="presParOf" srcId="{B4FD603C-3FD7-478F-B2FB-0075ABECF52C}" destId="{BB395322-C8E9-4B7F-9645-46D9E1334E7F}" srcOrd="11" destOrd="0" presId="urn:microsoft.com/office/officeart/2005/8/layout/list1"/>
    <dgm:cxn modelId="{FB60E102-20D4-4F4B-98BE-F2A2AD6533DF}" type="presParOf" srcId="{B4FD603C-3FD7-478F-B2FB-0075ABECF52C}" destId="{1953122F-8DEB-40E3-B1EA-D018DE731185}" srcOrd="12" destOrd="0" presId="urn:microsoft.com/office/officeart/2005/8/layout/list1"/>
    <dgm:cxn modelId="{F7B0EA6E-4912-4718-847F-AD3BCD203091}" type="presParOf" srcId="{1953122F-8DEB-40E3-B1EA-D018DE731185}" destId="{E0BBD994-52C0-4699-AA51-1FE65BF2A129}" srcOrd="0" destOrd="0" presId="urn:microsoft.com/office/officeart/2005/8/layout/list1"/>
    <dgm:cxn modelId="{CDD3D41B-E502-4052-8D01-C64E32FB2CBE}" type="presParOf" srcId="{1953122F-8DEB-40E3-B1EA-D018DE731185}" destId="{85476049-DC52-4E06-8FB9-8BE6188CA0F8}" srcOrd="1" destOrd="0" presId="urn:microsoft.com/office/officeart/2005/8/layout/list1"/>
    <dgm:cxn modelId="{E7E23C3F-3239-4918-966C-A34DA2DCAB84}" type="presParOf" srcId="{B4FD603C-3FD7-478F-B2FB-0075ABECF52C}" destId="{CF45C83E-C0EB-42FB-B6C7-F6CDDAE69504}" srcOrd="13" destOrd="0" presId="urn:microsoft.com/office/officeart/2005/8/layout/list1"/>
    <dgm:cxn modelId="{A6CBE0D4-C559-4551-A18F-02645DF9A4B5}" type="presParOf" srcId="{B4FD603C-3FD7-478F-B2FB-0075ABECF52C}" destId="{FB13227E-F269-4171-9257-69DB2E321CBC}" srcOrd="14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D49A70-3A4C-4398-B431-ED058CB7E9DB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A0C81F8-53CB-48B9-A464-1016735F48BA}">
      <dgm:prSet/>
      <dgm:spPr/>
      <dgm:t>
        <a:bodyPr/>
        <a:lstStyle/>
        <a:p>
          <a:r>
            <a:rPr lang="ca-ES" noProof="0" dirty="0"/>
            <a:t>Com es sol·liciten les subvencions?</a:t>
          </a:r>
        </a:p>
      </dgm:t>
    </dgm:pt>
    <dgm:pt modelId="{B0568E07-298C-4968-B435-A5944AD54386}" type="parTrans" cxnId="{7B5C86AE-6AC1-48DA-94D6-2C27965CE1AC}">
      <dgm:prSet/>
      <dgm:spPr/>
      <dgm:t>
        <a:bodyPr/>
        <a:lstStyle/>
        <a:p>
          <a:endParaRPr lang="ca-ES"/>
        </a:p>
      </dgm:t>
    </dgm:pt>
    <dgm:pt modelId="{85238048-2F72-4CE7-84F5-2AEA4B17EA86}" type="sibTrans" cxnId="{7B5C86AE-6AC1-48DA-94D6-2C27965CE1AC}">
      <dgm:prSet/>
      <dgm:spPr/>
      <dgm:t>
        <a:bodyPr/>
        <a:lstStyle/>
        <a:p>
          <a:endParaRPr lang="ca-ES"/>
        </a:p>
      </dgm:t>
    </dgm:pt>
    <dgm:pt modelId="{B04C325C-2462-4B68-BD6A-C9D6834F9070}">
      <dgm:prSet/>
      <dgm:spPr/>
      <dgm:t>
        <a:bodyPr/>
        <a:lstStyle/>
        <a:p>
          <a:r>
            <a:rPr lang="ca-ES" noProof="0" dirty="0"/>
            <a:t>Com es  justifiquen les subvencions?</a:t>
          </a:r>
        </a:p>
      </dgm:t>
    </dgm:pt>
    <dgm:pt modelId="{4100F41A-5593-4AAE-B04B-6D1310074A1B}" type="parTrans" cxnId="{4467C481-D699-45E8-A6D8-B9D37CBAE57E}">
      <dgm:prSet/>
      <dgm:spPr/>
      <dgm:t>
        <a:bodyPr/>
        <a:lstStyle/>
        <a:p>
          <a:endParaRPr lang="ca-ES"/>
        </a:p>
      </dgm:t>
    </dgm:pt>
    <dgm:pt modelId="{902F2994-1845-447D-90DA-192BC31C77AB}" type="sibTrans" cxnId="{4467C481-D699-45E8-A6D8-B9D37CBAE57E}">
      <dgm:prSet/>
      <dgm:spPr/>
      <dgm:t>
        <a:bodyPr/>
        <a:lstStyle/>
        <a:p>
          <a:endParaRPr lang="ca-ES"/>
        </a:p>
      </dgm:t>
    </dgm:pt>
    <dgm:pt modelId="{8134371C-0BA7-45E7-A5F1-5FAE5208C35E}">
      <dgm:prSet/>
      <dgm:spPr/>
      <dgm:t>
        <a:bodyPr/>
        <a:lstStyle/>
        <a:p>
          <a:r>
            <a:rPr lang="ca-ES" noProof="0" dirty="0"/>
            <a:t>Control financer de subvencions</a:t>
          </a:r>
        </a:p>
      </dgm:t>
    </dgm:pt>
    <dgm:pt modelId="{A4EDB0C2-0B3A-4439-AA16-2A12BAAAA0FB}" type="parTrans" cxnId="{BB0B224B-7D3C-4AEA-80B8-93F188BC3DE9}">
      <dgm:prSet/>
      <dgm:spPr/>
      <dgm:t>
        <a:bodyPr/>
        <a:lstStyle/>
        <a:p>
          <a:endParaRPr lang="ca-ES"/>
        </a:p>
      </dgm:t>
    </dgm:pt>
    <dgm:pt modelId="{E6D42D24-C451-453B-ACC2-07AADCFA8E93}" type="sibTrans" cxnId="{BB0B224B-7D3C-4AEA-80B8-93F188BC3DE9}">
      <dgm:prSet/>
      <dgm:spPr/>
      <dgm:t>
        <a:bodyPr/>
        <a:lstStyle/>
        <a:p>
          <a:endParaRPr lang="ca-ES"/>
        </a:p>
      </dgm:t>
    </dgm:pt>
    <dgm:pt modelId="{40D992B7-B471-4A59-B85C-05CD20A070DC}">
      <dgm:prSet/>
      <dgm:spPr/>
      <dgm:t>
        <a:bodyPr/>
        <a:lstStyle/>
        <a:p>
          <a:r>
            <a:rPr lang="ca-ES" noProof="0" dirty="0"/>
            <a:t>Precs i preguntes</a:t>
          </a:r>
        </a:p>
      </dgm:t>
    </dgm:pt>
    <dgm:pt modelId="{116730AB-EDE3-45EA-A938-167DF945DE59}" type="parTrans" cxnId="{460765D3-1725-4FF3-A9CD-48A84E147668}">
      <dgm:prSet/>
      <dgm:spPr/>
      <dgm:t>
        <a:bodyPr/>
        <a:lstStyle/>
        <a:p>
          <a:endParaRPr lang="ca-ES"/>
        </a:p>
      </dgm:t>
    </dgm:pt>
    <dgm:pt modelId="{2EFB7596-0E18-4E9A-A0BB-6B59596F480D}" type="sibTrans" cxnId="{460765D3-1725-4FF3-A9CD-48A84E147668}">
      <dgm:prSet/>
      <dgm:spPr/>
      <dgm:t>
        <a:bodyPr/>
        <a:lstStyle/>
        <a:p>
          <a:endParaRPr lang="ca-ES"/>
        </a:p>
      </dgm:t>
    </dgm:pt>
    <dgm:pt modelId="{B4FD603C-3FD7-478F-B2FB-0075ABECF52C}" type="pres">
      <dgm:prSet presAssocID="{0ED49A70-3A4C-4398-B431-ED058CB7E9DB}" presName="linear" presStyleCnt="0">
        <dgm:presLayoutVars>
          <dgm:dir/>
          <dgm:animLvl val="lvl"/>
          <dgm:resizeHandles val="exact"/>
        </dgm:presLayoutVars>
      </dgm:prSet>
      <dgm:spPr/>
    </dgm:pt>
    <dgm:pt modelId="{3BC6072F-8295-4626-A6BE-4AF80C376EF3}" type="pres">
      <dgm:prSet presAssocID="{8A0C81F8-53CB-48B9-A464-1016735F48BA}" presName="parentLin" presStyleCnt="0"/>
      <dgm:spPr/>
    </dgm:pt>
    <dgm:pt modelId="{19DDC727-DF50-4709-8D51-51DDE0BFBBC1}" type="pres">
      <dgm:prSet presAssocID="{8A0C81F8-53CB-48B9-A464-1016735F48BA}" presName="parentLeftMargin" presStyleLbl="node1" presStyleIdx="0" presStyleCnt="4"/>
      <dgm:spPr/>
    </dgm:pt>
    <dgm:pt modelId="{7E30C8F0-565A-4FA8-A809-33448690FF4A}" type="pres">
      <dgm:prSet presAssocID="{8A0C81F8-53CB-48B9-A464-1016735F48BA}" presName="parentText" presStyleLbl="node1" presStyleIdx="0" presStyleCnt="4" custLinFactNeighborX="-14" custLinFactNeighborY="43581">
        <dgm:presLayoutVars>
          <dgm:chMax val="0"/>
          <dgm:bulletEnabled val="1"/>
        </dgm:presLayoutVars>
      </dgm:prSet>
      <dgm:spPr/>
    </dgm:pt>
    <dgm:pt modelId="{1F5C00EE-3C34-495B-9882-0E1AE4785ECC}" type="pres">
      <dgm:prSet presAssocID="{8A0C81F8-53CB-48B9-A464-1016735F48BA}" presName="negativeSpace" presStyleCnt="0"/>
      <dgm:spPr/>
    </dgm:pt>
    <dgm:pt modelId="{8E91BB67-0771-4FD8-91DA-BD778B62754F}" type="pres">
      <dgm:prSet presAssocID="{8A0C81F8-53CB-48B9-A464-1016735F48BA}" presName="childText" presStyleLbl="conFgAcc1" presStyleIdx="0" presStyleCnt="4">
        <dgm:presLayoutVars>
          <dgm:bulletEnabled val="1"/>
        </dgm:presLayoutVars>
      </dgm:prSet>
      <dgm:spPr/>
    </dgm:pt>
    <dgm:pt modelId="{FFF6CEA0-2D04-48C2-A99C-0B88B2ABAF49}" type="pres">
      <dgm:prSet presAssocID="{85238048-2F72-4CE7-84F5-2AEA4B17EA86}" presName="spaceBetweenRectangles" presStyleCnt="0"/>
      <dgm:spPr/>
    </dgm:pt>
    <dgm:pt modelId="{EC27D450-AF29-4A1A-A7FB-42AA836DFEBC}" type="pres">
      <dgm:prSet presAssocID="{B04C325C-2462-4B68-BD6A-C9D6834F9070}" presName="parentLin" presStyleCnt="0"/>
      <dgm:spPr/>
    </dgm:pt>
    <dgm:pt modelId="{469B7141-7DAA-49B0-BB60-EE8888589198}" type="pres">
      <dgm:prSet presAssocID="{B04C325C-2462-4B68-BD6A-C9D6834F9070}" presName="parentLeftMargin" presStyleLbl="node1" presStyleIdx="0" presStyleCnt="4"/>
      <dgm:spPr/>
    </dgm:pt>
    <dgm:pt modelId="{173AFF40-1097-42F7-A6F3-7016D322CA8B}" type="pres">
      <dgm:prSet presAssocID="{B04C325C-2462-4B68-BD6A-C9D6834F9070}" presName="parentText" presStyleLbl="node1" presStyleIdx="1" presStyleCnt="4" custLinFactNeighborX="-14" custLinFactNeighborY="37321">
        <dgm:presLayoutVars>
          <dgm:chMax val="0"/>
          <dgm:bulletEnabled val="1"/>
        </dgm:presLayoutVars>
      </dgm:prSet>
      <dgm:spPr/>
    </dgm:pt>
    <dgm:pt modelId="{CCEDA88F-81F7-483E-B1C2-F01B5642C3C2}" type="pres">
      <dgm:prSet presAssocID="{B04C325C-2462-4B68-BD6A-C9D6834F9070}" presName="negativeSpace" presStyleCnt="0"/>
      <dgm:spPr/>
    </dgm:pt>
    <dgm:pt modelId="{8C015060-F2AE-4F85-B1DB-FC8862BF4EEF}" type="pres">
      <dgm:prSet presAssocID="{B04C325C-2462-4B68-BD6A-C9D6834F9070}" presName="childText" presStyleLbl="conFgAcc1" presStyleIdx="1" presStyleCnt="4">
        <dgm:presLayoutVars>
          <dgm:bulletEnabled val="1"/>
        </dgm:presLayoutVars>
      </dgm:prSet>
      <dgm:spPr/>
    </dgm:pt>
    <dgm:pt modelId="{4CF011D0-F718-4DD9-BBBB-E0BEA2B2738D}" type="pres">
      <dgm:prSet presAssocID="{902F2994-1845-447D-90DA-192BC31C77AB}" presName="spaceBetweenRectangles" presStyleCnt="0"/>
      <dgm:spPr/>
    </dgm:pt>
    <dgm:pt modelId="{C6609FA0-0A58-4436-9A88-62C7DE4258DF}" type="pres">
      <dgm:prSet presAssocID="{8134371C-0BA7-45E7-A5F1-5FAE5208C35E}" presName="parentLin" presStyleCnt="0"/>
      <dgm:spPr/>
    </dgm:pt>
    <dgm:pt modelId="{AA4BE16C-AEB7-41E1-B9CD-71CBD69DD883}" type="pres">
      <dgm:prSet presAssocID="{8134371C-0BA7-45E7-A5F1-5FAE5208C35E}" presName="parentLeftMargin" presStyleLbl="node1" presStyleIdx="1" presStyleCnt="4"/>
      <dgm:spPr/>
    </dgm:pt>
    <dgm:pt modelId="{A2BF3B8E-7652-4283-BC7A-8EEA9BFA7F13}" type="pres">
      <dgm:prSet presAssocID="{8134371C-0BA7-45E7-A5F1-5FAE5208C35E}" presName="parentText" presStyleLbl="node1" presStyleIdx="2" presStyleCnt="4" custLinFactNeighborX="-14" custLinFactNeighborY="34400">
        <dgm:presLayoutVars>
          <dgm:chMax val="0"/>
          <dgm:bulletEnabled val="1"/>
        </dgm:presLayoutVars>
      </dgm:prSet>
      <dgm:spPr/>
    </dgm:pt>
    <dgm:pt modelId="{8AE74307-E10A-42AB-9A10-85A73F07D8C5}" type="pres">
      <dgm:prSet presAssocID="{8134371C-0BA7-45E7-A5F1-5FAE5208C35E}" presName="negativeSpace" presStyleCnt="0"/>
      <dgm:spPr/>
    </dgm:pt>
    <dgm:pt modelId="{3CC67A4F-A9CF-4EDC-A09F-9B4E4EBB23B8}" type="pres">
      <dgm:prSet presAssocID="{8134371C-0BA7-45E7-A5F1-5FAE5208C35E}" presName="childText" presStyleLbl="conFgAcc1" presStyleIdx="2" presStyleCnt="4">
        <dgm:presLayoutVars>
          <dgm:bulletEnabled val="1"/>
        </dgm:presLayoutVars>
      </dgm:prSet>
      <dgm:spPr/>
    </dgm:pt>
    <dgm:pt modelId="{81816823-651C-4673-9B79-59AD08723082}" type="pres">
      <dgm:prSet presAssocID="{E6D42D24-C451-453B-ACC2-07AADCFA8E93}" presName="spaceBetweenRectangles" presStyleCnt="0"/>
      <dgm:spPr/>
    </dgm:pt>
    <dgm:pt modelId="{4095B519-A610-4A75-A8D5-0E111A49BE19}" type="pres">
      <dgm:prSet presAssocID="{40D992B7-B471-4A59-B85C-05CD20A070DC}" presName="parentLin" presStyleCnt="0"/>
      <dgm:spPr/>
    </dgm:pt>
    <dgm:pt modelId="{0AEFA92F-E0B9-41E9-A4BF-3B7E54684AC2}" type="pres">
      <dgm:prSet presAssocID="{40D992B7-B471-4A59-B85C-05CD20A070DC}" presName="parentLeftMargin" presStyleLbl="node1" presStyleIdx="2" presStyleCnt="4"/>
      <dgm:spPr/>
    </dgm:pt>
    <dgm:pt modelId="{484D3D03-CE8D-4D1D-811C-207BBE6681DA}" type="pres">
      <dgm:prSet presAssocID="{40D992B7-B471-4A59-B85C-05CD20A070DC}" presName="parentText" presStyleLbl="node1" presStyleIdx="3" presStyleCnt="4" custLinFactNeighborX="-14" custLinFactNeighborY="43361">
        <dgm:presLayoutVars>
          <dgm:chMax val="0"/>
          <dgm:bulletEnabled val="1"/>
        </dgm:presLayoutVars>
      </dgm:prSet>
      <dgm:spPr/>
    </dgm:pt>
    <dgm:pt modelId="{BE0ADB0A-E2C4-48E6-8415-B6A8AD336D1A}" type="pres">
      <dgm:prSet presAssocID="{40D992B7-B471-4A59-B85C-05CD20A070DC}" presName="negativeSpace" presStyleCnt="0"/>
      <dgm:spPr/>
    </dgm:pt>
    <dgm:pt modelId="{FAC39541-2E4A-49CA-AE8F-585430C45BE1}" type="pres">
      <dgm:prSet presAssocID="{40D992B7-B471-4A59-B85C-05CD20A070DC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E2B83E0B-7603-4BD5-8BB3-673A6A49D38C}" type="presOf" srcId="{B04C325C-2462-4B68-BD6A-C9D6834F9070}" destId="{173AFF40-1097-42F7-A6F3-7016D322CA8B}" srcOrd="1" destOrd="0" presId="urn:microsoft.com/office/officeart/2005/8/layout/list1"/>
    <dgm:cxn modelId="{8FBBB929-4130-49AC-BA2B-908161F880BD}" type="presOf" srcId="{8A0C81F8-53CB-48B9-A464-1016735F48BA}" destId="{19DDC727-DF50-4709-8D51-51DDE0BFBBC1}" srcOrd="0" destOrd="0" presId="urn:microsoft.com/office/officeart/2005/8/layout/list1"/>
    <dgm:cxn modelId="{33FF442B-A154-4EEE-AD87-6B303FCE7749}" type="presOf" srcId="{40D992B7-B471-4A59-B85C-05CD20A070DC}" destId="{484D3D03-CE8D-4D1D-811C-207BBE6681DA}" srcOrd="1" destOrd="0" presId="urn:microsoft.com/office/officeart/2005/8/layout/list1"/>
    <dgm:cxn modelId="{A06BA434-F59D-40B3-82CB-00CCE5B02F24}" type="presOf" srcId="{8134371C-0BA7-45E7-A5F1-5FAE5208C35E}" destId="{AA4BE16C-AEB7-41E1-B9CD-71CBD69DD883}" srcOrd="0" destOrd="0" presId="urn:microsoft.com/office/officeart/2005/8/layout/list1"/>
    <dgm:cxn modelId="{0CA37D3F-6AE1-40F0-A90D-C11D2B7646DF}" type="presOf" srcId="{B04C325C-2462-4B68-BD6A-C9D6834F9070}" destId="{469B7141-7DAA-49B0-BB60-EE8888589198}" srcOrd="0" destOrd="0" presId="urn:microsoft.com/office/officeart/2005/8/layout/list1"/>
    <dgm:cxn modelId="{6502345D-0D4F-4221-9CAD-32C220BA5F27}" type="presOf" srcId="{40D992B7-B471-4A59-B85C-05CD20A070DC}" destId="{0AEFA92F-E0B9-41E9-A4BF-3B7E54684AC2}" srcOrd="0" destOrd="0" presId="urn:microsoft.com/office/officeart/2005/8/layout/list1"/>
    <dgm:cxn modelId="{BB0B224B-7D3C-4AEA-80B8-93F188BC3DE9}" srcId="{0ED49A70-3A4C-4398-B431-ED058CB7E9DB}" destId="{8134371C-0BA7-45E7-A5F1-5FAE5208C35E}" srcOrd="2" destOrd="0" parTransId="{A4EDB0C2-0B3A-4439-AA16-2A12BAAAA0FB}" sibTransId="{E6D42D24-C451-453B-ACC2-07AADCFA8E93}"/>
    <dgm:cxn modelId="{0671556D-D12E-46F2-87A7-0E63DA7D9E96}" type="presOf" srcId="{8A0C81F8-53CB-48B9-A464-1016735F48BA}" destId="{7E30C8F0-565A-4FA8-A809-33448690FF4A}" srcOrd="1" destOrd="0" presId="urn:microsoft.com/office/officeart/2005/8/layout/list1"/>
    <dgm:cxn modelId="{FAB3B75A-5F54-4D89-929D-F00EE32A8FE2}" type="presOf" srcId="{8134371C-0BA7-45E7-A5F1-5FAE5208C35E}" destId="{A2BF3B8E-7652-4283-BC7A-8EEA9BFA7F13}" srcOrd="1" destOrd="0" presId="urn:microsoft.com/office/officeart/2005/8/layout/list1"/>
    <dgm:cxn modelId="{4467C481-D699-45E8-A6D8-B9D37CBAE57E}" srcId="{0ED49A70-3A4C-4398-B431-ED058CB7E9DB}" destId="{B04C325C-2462-4B68-BD6A-C9D6834F9070}" srcOrd="1" destOrd="0" parTransId="{4100F41A-5593-4AAE-B04B-6D1310074A1B}" sibTransId="{902F2994-1845-447D-90DA-192BC31C77AB}"/>
    <dgm:cxn modelId="{7B5C86AE-6AC1-48DA-94D6-2C27965CE1AC}" srcId="{0ED49A70-3A4C-4398-B431-ED058CB7E9DB}" destId="{8A0C81F8-53CB-48B9-A464-1016735F48BA}" srcOrd="0" destOrd="0" parTransId="{B0568E07-298C-4968-B435-A5944AD54386}" sibTransId="{85238048-2F72-4CE7-84F5-2AEA4B17EA86}"/>
    <dgm:cxn modelId="{460765D3-1725-4FF3-A9CD-48A84E147668}" srcId="{0ED49A70-3A4C-4398-B431-ED058CB7E9DB}" destId="{40D992B7-B471-4A59-B85C-05CD20A070DC}" srcOrd="3" destOrd="0" parTransId="{116730AB-EDE3-45EA-A938-167DF945DE59}" sibTransId="{2EFB7596-0E18-4E9A-A0BB-6B59596F480D}"/>
    <dgm:cxn modelId="{EF72EBE9-A189-498A-9481-B83215F56864}" type="presOf" srcId="{0ED49A70-3A4C-4398-B431-ED058CB7E9DB}" destId="{B4FD603C-3FD7-478F-B2FB-0075ABECF52C}" srcOrd="0" destOrd="0" presId="urn:microsoft.com/office/officeart/2005/8/layout/list1"/>
    <dgm:cxn modelId="{6C6CE0EC-F8B0-4BF9-9A5F-237655AFB119}" type="presParOf" srcId="{B4FD603C-3FD7-478F-B2FB-0075ABECF52C}" destId="{3BC6072F-8295-4626-A6BE-4AF80C376EF3}" srcOrd="0" destOrd="0" presId="urn:microsoft.com/office/officeart/2005/8/layout/list1"/>
    <dgm:cxn modelId="{F1A68BAE-4B97-45EF-A312-E2A99BADFD2F}" type="presParOf" srcId="{3BC6072F-8295-4626-A6BE-4AF80C376EF3}" destId="{19DDC727-DF50-4709-8D51-51DDE0BFBBC1}" srcOrd="0" destOrd="0" presId="urn:microsoft.com/office/officeart/2005/8/layout/list1"/>
    <dgm:cxn modelId="{9BBE612A-6384-4F5A-98FE-BB95527815E0}" type="presParOf" srcId="{3BC6072F-8295-4626-A6BE-4AF80C376EF3}" destId="{7E30C8F0-565A-4FA8-A809-33448690FF4A}" srcOrd="1" destOrd="0" presId="urn:microsoft.com/office/officeart/2005/8/layout/list1"/>
    <dgm:cxn modelId="{FEC5603B-065F-4A0D-9E18-CD9BC1F72E9E}" type="presParOf" srcId="{B4FD603C-3FD7-478F-B2FB-0075ABECF52C}" destId="{1F5C00EE-3C34-495B-9882-0E1AE4785ECC}" srcOrd="1" destOrd="0" presId="urn:microsoft.com/office/officeart/2005/8/layout/list1"/>
    <dgm:cxn modelId="{9E8EA5C9-3ECF-403F-9596-9799E0350043}" type="presParOf" srcId="{B4FD603C-3FD7-478F-B2FB-0075ABECF52C}" destId="{8E91BB67-0771-4FD8-91DA-BD778B62754F}" srcOrd="2" destOrd="0" presId="urn:microsoft.com/office/officeart/2005/8/layout/list1"/>
    <dgm:cxn modelId="{1FCBA418-3106-45BE-9333-F47E9C0A5E3F}" type="presParOf" srcId="{B4FD603C-3FD7-478F-B2FB-0075ABECF52C}" destId="{FFF6CEA0-2D04-48C2-A99C-0B88B2ABAF49}" srcOrd="3" destOrd="0" presId="urn:microsoft.com/office/officeart/2005/8/layout/list1"/>
    <dgm:cxn modelId="{E5CB72FB-ACDD-4C31-9296-A1AE95089696}" type="presParOf" srcId="{B4FD603C-3FD7-478F-B2FB-0075ABECF52C}" destId="{EC27D450-AF29-4A1A-A7FB-42AA836DFEBC}" srcOrd="4" destOrd="0" presId="urn:microsoft.com/office/officeart/2005/8/layout/list1"/>
    <dgm:cxn modelId="{1E84DE88-E5E8-4451-AD79-5FF01A891176}" type="presParOf" srcId="{EC27D450-AF29-4A1A-A7FB-42AA836DFEBC}" destId="{469B7141-7DAA-49B0-BB60-EE8888589198}" srcOrd="0" destOrd="0" presId="urn:microsoft.com/office/officeart/2005/8/layout/list1"/>
    <dgm:cxn modelId="{E60DB10B-A42F-4E20-9B86-CD486BBC0EFD}" type="presParOf" srcId="{EC27D450-AF29-4A1A-A7FB-42AA836DFEBC}" destId="{173AFF40-1097-42F7-A6F3-7016D322CA8B}" srcOrd="1" destOrd="0" presId="urn:microsoft.com/office/officeart/2005/8/layout/list1"/>
    <dgm:cxn modelId="{15F8CFA2-846C-42CF-9956-4EFB5D5152BC}" type="presParOf" srcId="{B4FD603C-3FD7-478F-B2FB-0075ABECF52C}" destId="{CCEDA88F-81F7-483E-B1C2-F01B5642C3C2}" srcOrd="5" destOrd="0" presId="urn:microsoft.com/office/officeart/2005/8/layout/list1"/>
    <dgm:cxn modelId="{21B75F84-E409-46CD-870A-BF709954FF72}" type="presParOf" srcId="{B4FD603C-3FD7-478F-B2FB-0075ABECF52C}" destId="{8C015060-F2AE-4F85-B1DB-FC8862BF4EEF}" srcOrd="6" destOrd="0" presId="urn:microsoft.com/office/officeart/2005/8/layout/list1"/>
    <dgm:cxn modelId="{F143C1B9-03D5-41D1-916A-D2C3AFA5F27D}" type="presParOf" srcId="{B4FD603C-3FD7-478F-B2FB-0075ABECF52C}" destId="{4CF011D0-F718-4DD9-BBBB-E0BEA2B2738D}" srcOrd="7" destOrd="0" presId="urn:microsoft.com/office/officeart/2005/8/layout/list1"/>
    <dgm:cxn modelId="{B1A792C0-DBFE-4FFE-989D-0054E95296BF}" type="presParOf" srcId="{B4FD603C-3FD7-478F-B2FB-0075ABECF52C}" destId="{C6609FA0-0A58-4436-9A88-62C7DE4258DF}" srcOrd="8" destOrd="0" presId="urn:microsoft.com/office/officeart/2005/8/layout/list1"/>
    <dgm:cxn modelId="{30CF3F10-896F-43A9-856B-C70EAA519422}" type="presParOf" srcId="{C6609FA0-0A58-4436-9A88-62C7DE4258DF}" destId="{AA4BE16C-AEB7-41E1-B9CD-71CBD69DD883}" srcOrd="0" destOrd="0" presId="urn:microsoft.com/office/officeart/2005/8/layout/list1"/>
    <dgm:cxn modelId="{9E10CF1A-D143-4D2D-A27E-5BB10FF1D2E0}" type="presParOf" srcId="{C6609FA0-0A58-4436-9A88-62C7DE4258DF}" destId="{A2BF3B8E-7652-4283-BC7A-8EEA9BFA7F13}" srcOrd="1" destOrd="0" presId="urn:microsoft.com/office/officeart/2005/8/layout/list1"/>
    <dgm:cxn modelId="{C0F262E7-10E5-4937-B8B2-BDEEC013A8FB}" type="presParOf" srcId="{B4FD603C-3FD7-478F-B2FB-0075ABECF52C}" destId="{8AE74307-E10A-42AB-9A10-85A73F07D8C5}" srcOrd="9" destOrd="0" presId="urn:microsoft.com/office/officeart/2005/8/layout/list1"/>
    <dgm:cxn modelId="{F728B86F-E6C1-49E1-8F72-7CEE8077009E}" type="presParOf" srcId="{B4FD603C-3FD7-478F-B2FB-0075ABECF52C}" destId="{3CC67A4F-A9CF-4EDC-A09F-9B4E4EBB23B8}" srcOrd="10" destOrd="0" presId="urn:microsoft.com/office/officeart/2005/8/layout/list1"/>
    <dgm:cxn modelId="{069197CA-4894-43F9-9354-4D8047D76EC9}" type="presParOf" srcId="{B4FD603C-3FD7-478F-B2FB-0075ABECF52C}" destId="{81816823-651C-4673-9B79-59AD08723082}" srcOrd="11" destOrd="0" presId="urn:microsoft.com/office/officeart/2005/8/layout/list1"/>
    <dgm:cxn modelId="{BBE8F2D9-9CBB-4DF1-AF0D-487E921BD95A}" type="presParOf" srcId="{B4FD603C-3FD7-478F-B2FB-0075ABECF52C}" destId="{4095B519-A610-4A75-A8D5-0E111A49BE19}" srcOrd="12" destOrd="0" presId="urn:microsoft.com/office/officeart/2005/8/layout/list1"/>
    <dgm:cxn modelId="{72DA6787-E73A-4B25-94D4-5131BA35F13C}" type="presParOf" srcId="{4095B519-A610-4A75-A8D5-0E111A49BE19}" destId="{0AEFA92F-E0B9-41E9-A4BF-3B7E54684AC2}" srcOrd="0" destOrd="0" presId="urn:microsoft.com/office/officeart/2005/8/layout/list1"/>
    <dgm:cxn modelId="{50C94042-FB2A-4072-8466-4C24883EB1E7}" type="presParOf" srcId="{4095B519-A610-4A75-A8D5-0E111A49BE19}" destId="{484D3D03-CE8D-4D1D-811C-207BBE6681DA}" srcOrd="1" destOrd="0" presId="urn:microsoft.com/office/officeart/2005/8/layout/list1"/>
    <dgm:cxn modelId="{B5C8DB2A-779E-4728-9258-7096DF23A7AA}" type="presParOf" srcId="{B4FD603C-3FD7-478F-B2FB-0075ABECF52C}" destId="{BE0ADB0A-E2C4-48E6-8415-B6A8AD336D1A}" srcOrd="13" destOrd="0" presId="urn:microsoft.com/office/officeart/2005/8/layout/list1"/>
    <dgm:cxn modelId="{9CB5B8B1-681C-4E8A-8EAA-8E06F29A708A}" type="presParOf" srcId="{B4FD603C-3FD7-478F-B2FB-0075ABECF52C}" destId="{FAC39541-2E4A-49CA-AE8F-585430C45BE1}" srcOrd="14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33EBA0-4E38-443E-920F-906DC78269EA}">
      <dsp:nvSpPr>
        <dsp:cNvPr id="0" name=""/>
        <dsp:cNvSpPr/>
      </dsp:nvSpPr>
      <dsp:spPr>
        <a:xfrm>
          <a:off x="0" y="1697292"/>
          <a:ext cx="4885203" cy="428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F79551-6360-4895-88D1-76BDE15F4859}">
      <dsp:nvSpPr>
        <dsp:cNvPr id="0" name=""/>
        <dsp:cNvSpPr/>
      </dsp:nvSpPr>
      <dsp:spPr>
        <a:xfrm>
          <a:off x="329064" y="1670429"/>
          <a:ext cx="3419642" cy="5018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254" tIns="0" rIns="129254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700" kern="1200" dirty="0"/>
            <a:t>Relació amb l’Administració</a:t>
          </a:r>
          <a:endParaRPr lang="en-US" sz="1700" kern="1200" dirty="0"/>
        </a:p>
      </dsp:txBody>
      <dsp:txXfrm>
        <a:off x="353562" y="1694927"/>
        <a:ext cx="3370646" cy="452844"/>
      </dsp:txXfrm>
    </dsp:sp>
    <dsp:sp modelId="{6998DAED-C708-4A19-B03E-47F9276688DE}">
      <dsp:nvSpPr>
        <dsp:cNvPr id="0" name=""/>
        <dsp:cNvSpPr/>
      </dsp:nvSpPr>
      <dsp:spPr>
        <a:xfrm>
          <a:off x="0" y="2468413"/>
          <a:ext cx="4885203" cy="428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2F4EE1-6F26-4E3E-AB28-09702D330A1F}">
      <dsp:nvSpPr>
        <dsp:cNvPr id="0" name=""/>
        <dsp:cNvSpPr/>
      </dsp:nvSpPr>
      <dsp:spPr>
        <a:xfrm>
          <a:off x="329064" y="2437534"/>
          <a:ext cx="3419642" cy="5018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254" tIns="0" rIns="129254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700" kern="1200" noProof="0" dirty="0"/>
            <a:t>Registre Municipal d’entitats</a:t>
          </a:r>
        </a:p>
      </dsp:txBody>
      <dsp:txXfrm>
        <a:off x="353562" y="2462032"/>
        <a:ext cx="3370646" cy="452844"/>
      </dsp:txXfrm>
    </dsp:sp>
    <dsp:sp modelId="{36863E08-C66D-4E21-9E4E-A5453770AC77}">
      <dsp:nvSpPr>
        <dsp:cNvPr id="0" name=""/>
        <dsp:cNvSpPr/>
      </dsp:nvSpPr>
      <dsp:spPr>
        <a:xfrm>
          <a:off x="0" y="3239532"/>
          <a:ext cx="4885203" cy="428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4679DD-D96F-4632-8949-26C6E809ECFD}">
      <dsp:nvSpPr>
        <dsp:cNvPr id="0" name=""/>
        <dsp:cNvSpPr/>
      </dsp:nvSpPr>
      <dsp:spPr>
        <a:xfrm>
          <a:off x="329064" y="3200600"/>
          <a:ext cx="3419642" cy="5018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254" tIns="0" rIns="129254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700" kern="1200" dirty="0"/>
            <a:t>Normativa aplicable</a:t>
          </a:r>
          <a:endParaRPr lang="en-US" sz="1700" kern="1200" dirty="0"/>
        </a:p>
      </dsp:txBody>
      <dsp:txXfrm>
        <a:off x="353562" y="3225098"/>
        <a:ext cx="3370646" cy="452844"/>
      </dsp:txXfrm>
    </dsp:sp>
    <dsp:sp modelId="{FB13227E-F269-4171-9257-69DB2E321CBC}">
      <dsp:nvSpPr>
        <dsp:cNvPr id="0" name=""/>
        <dsp:cNvSpPr/>
      </dsp:nvSpPr>
      <dsp:spPr>
        <a:xfrm>
          <a:off x="0" y="4010653"/>
          <a:ext cx="4885203" cy="428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476049-DC52-4E06-8FB9-8BE6188CA0F8}">
      <dsp:nvSpPr>
        <dsp:cNvPr id="0" name=""/>
        <dsp:cNvSpPr/>
      </dsp:nvSpPr>
      <dsp:spPr>
        <a:xfrm>
          <a:off x="329064" y="3935080"/>
          <a:ext cx="3419642" cy="5018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254" tIns="0" rIns="129254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700" kern="1200" noProof="0" dirty="0"/>
            <a:t>Bases Reguladores i convocatòria</a:t>
          </a:r>
          <a:endParaRPr lang="en-US" sz="1700" kern="1200" dirty="0"/>
        </a:p>
      </dsp:txBody>
      <dsp:txXfrm>
        <a:off x="353562" y="3959578"/>
        <a:ext cx="3370646" cy="4528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91BB67-0771-4FD8-91DA-BD778B62754F}">
      <dsp:nvSpPr>
        <dsp:cNvPr id="0" name=""/>
        <dsp:cNvSpPr/>
      </dsp:nvSpPr>
      <dsp:spPr>
        <a:xfrm>
          <a:off x="0" y="1770553"/>
          <a:ext cx="4885203" cy="403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30C8F0-565A-4FA8-A809-33448690FF4A}">
      <dsp:nvSpPr>
        <dsp:cNvPr id="0" name=""/>
        <dsp:cNvSpPr/>
      </dsp:nvSpPr>
      <dsp:spPr>
        <a:xfrm>
          <a:off x="244225" y="1740234"/>
          <a:ext cx="3419642" cy="4723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254" tIns="0" rIns="129254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600" kern="1200" noProof="0" dirty="0"/>
            <a:t>Com es sol·liciten les subvencions?</a:t>
          </a:r>
        </a:p>
      </dsp:txBody>
      <dsp:txXfrm>
        <a:off x="267282" y="1763291"/>
        <a:ext cx="3373528" cy="426206"/>
      </dsp:txXfrm>
    </dsp:sp>
    <dsp:sp modelId="{8C015060-F2AE-4F85-B1DB-FC8862BF4EEF}">
      <dsp:nvSpPr>
        <dsp:cNvPr id="0" name=""/>
        <dsp:cNvSpPr/>
      </dsp:nvSpPr>
      <dsp:spPr>
        <a:xfrm>
          <a:off x="0" y="2496313"/>
          <a:ext cx="4885203" cy="403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3AFF40-1097-42F7-A6F3-7016D322CA8B}">
      <dsp:nvSpPr>
        <dsp:cNvPr id="0" name=""/>
        <dsp:cNvSpPr/>
      </dsp:nvSpPr>
      <dsp:spPr>
        <a:xfrm>
          <a:off x="244225" y="2436427"/>
          <a:ext cx="3419642" cy="4723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254" tIns="0" rIns="129254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600" kern="1200" noProof="0" dirty="0"/>
            <a:t>Com es  justifiquen les subvencions?</a:t>
          </a:r>
        </a:p>
      </dsp:txBody>
      <dsp:txXfrm>
        <a:off x="267282" y="2459484"/>
        <a:ext cx="3373528" cy="426206"/>
      </dsp:txXfrm>
    </dsp:sp>
    <dsp:sp modelId="{3CC67A4F-A9CF-4EDC-A09F-9B4E4EBB23B8}">
      <dsp:nvSpPr>
        <dsp:cNvPr id="0" name=""/>
        <dsp:cNvSpPr/>
      </dsp:nvSpPr>
      <dsp:spPr>
        <a:xfrm>
          <a:off x="0" y="3222073"/>
          <a:ext cx="4885203" cy="403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BF3B8E-7652-4283-BC7A-8EEA9BFA7F13}">
      <dsp:nvSpPr>
        <dsp:cNvPr id="0" name=""/>
        <dsp:cNvSpPr/>
      </dsp:nvSpPr>
      <dsp:spPr>
        <a:xfrm>
          <a:off x="244225" y="3148391"/>
          <a:ext cx="3419642" cy="4723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254" tIns="0" rIns="129254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600" kern="1200" noProof="0" dirty="0"/>
            <a:t>Control financer de subvencions</a:t>
          </a:r>
        </a:p>
      </dsp:txBody>
      <dsp:txXfrm>
        <a:off x="267282" y="3171448"/>
        <a:ext cx="3373528" cy="426206"/>
      </dsp:txXfrm>
    </dsp:sp>
    <dsp:sp modelId="{FAC39541-2E4A-49CA-AE8F-585430C45BE1}">
      <dsp:nvSpPr>
        <dsp:cNvPr id="0" name=""/>
        <dsp:cNvSpPr/>
      </dsp:nvSpPr>
      <dsp:spPr>
        <a:xfrm>
          <a:off x="0" y="3947833"/>
          <a:ext cx="4885203" cy="403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4D3D03-CE8D-4D1D-811C-207BBE6681DA}">
      <dsp:nvSpPr>
        <dsp:cNvPr id="0" name=""/>
        <dsp:cNvSpPr/>
      </dsp:nvSpPr>
      <dsp:spPr>
        <a:xfrm>
          <a:off x="244225" y="3916475"/>
          <a:ext cx="3419642" cy="4723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254" tIns="0" rIns="129254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600" kern="1200" noProof="0" dirty="0"/>
            <a:t>Precs i preguntes</a:t>
          </a:r>
        </a:p>
      </dsp:txBody>
      <dsp:txXfrm>
        <a:off x="267282" y="3939532"/>
        <a:ext cx="3373528" cy="426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8A10E2-9046-4402-8A62-9AC19DAA76C2}" type="datetimeFigureOut">
              <a:rPr lang="ca-ES" smtClean="0"/>
              <a:t>16/11/2021</a:t>
            </a:fld>
            <a:endParaRPr lang="ca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F8B1EB-0C1C-4E7B-9DDD-F6B6E2EBB564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407317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6F267A8-9A56-4F1E-A4AF-034D24973AA6}" type="slidenum">
              <a:rPr lang="es-ES" altLang="es-ES"/>
              <a:pPr/>
              <a:t>1</a:t>
            </a:fld>
            <a:endParaRPr lang="es-ES" altLang="es-ES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alt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8B1EB-0C1C-4E7B-9DDD-F6B6E2EBB564}" type="slidenum">
              <a:rPr lang="ca-ES" smtClean="0"/>
              <a:t>19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15076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B6268-2FA5-46D8-9EC5-91A375228373}" type="datetimeFigureOut">
              <a:rPr lang="ca-ES" smtClean="0"/>
              <a:t>16/11/2021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3926-84BC-4595-A95A-CF7A5D12EA9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795943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B6268-2FA5-46D8-9EC5-91A375228373}" type="datetimeFigureOut">
              <a:rPr lang="ca-ES" smtClean="0"/>
              <a:t>16/11/2021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3926-84BC-4595-A95A-CF7A5D12EA9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59426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B6268-2FA5-46D8-9EC5-91A375228373}" type="datetimeFigureOut">
              <a:rPr lang="ca-ES" smtClean="0"/>
              <a:t>16/11/2021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3926-84BC-4595-A95A-CF7A5D12EA9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13705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B6268-2FA5-46D8-9EC5-91A375228373}" type="datetimeFigureOut">
              <a:rPr lang="ca-ES" smtClean="0"/>
              <a:t>16/11/2021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3926-84BC-4595-A95A-CF7A5D12EA9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415662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B6268-2FA5-46D8-9EC5-91A375228373}" type="datetimeFigureOut">
              <a:rPr lang="ca-ES" smtClean="0"/>
              <a:t>16/11/2021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3926-84BC-4595-A95A-CF7A5D12EA9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556105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B6268-2FA5-46D8-9EC5-91A375228373}" type="datetimeFigureOut">
              <a:rPr lang="ca-ES" smtClean="0"/>
              <a:t>16/11/2021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3926-84BC-4595-A95A-CF7A5D12EA9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287122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B6268-2FA5-46D8-9EC5-91A375228373}" type="datetimeFigureOut">
              <a:rPr lang="ca-ES" smtClean="0"/>
              <a:t>16/11/2021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3926-84BC-4595-A95A-CF7A5D12EA9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0157779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B6268-2FA5-46D8-9EC5-91A375228373}" type="datetimeFigureOut">
              <a:rPr lang="ca-ES" smtClean="0"/>
              <a:t>16/11/2021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3926-84BC-4595-A95A-CF7A5D12EA9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963701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B6268-2FA5-46D8-9EC5-91A375228373}" type="datetimeFigureOut">
              <a:rPr lang="ca-ES" smtClean="0"/>
              <a:t>16/11/2021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3926-84BC-4595-A95A-CF7A5D12EA9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0268968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Abrir corchete">
            <a:extLst>
              <a:ext uri="{FF2B5EF4-FFF2-40B4-BE49-F238E27FC236}">
                <a16:creationId xmlns:a16="http://schemas.microsoft.com/office/drawing/2014/main" id="{413DE901-9BBE-4A70-87D5-42F4C09E825A}"/>
              </a:ext>
            </a:extLst>
          </p:cNvPr>
          <p:cNvSpPr/>
          <p:nvPr userDrawn="1"/>
        </p:nvSpPr>
        <p:spPr>
          <a:xfrm>
            <a:off x="1562101" y="1598614"/>
            <a:ext cx="114300" cy="1470025"/>
          </a:xfrm>
          <a:prstGeom prst="leftBracket">
            <a:avLst/>
          </a:prstGeom>
          <a:ln w="19050">
            <a:solidFill>
              <a:srgbClr val="222B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 sz="1800"/>
          </a:p>
        </p:txBody>
      </p:sp>
      <p:sp>
        <p:nvSpPr>
          <p:cNvPr id="6" name="5 Abrir corchete">
            <a:extLst>
              <a:ext uri="{FF2B5EF4-FFF2-40B4-BE49-F238E27FC236}">
                <a16:creationId xmlns:a16="http://schemas.microsoft.com/office/drawing/2014/main" id="{F99CA57A-B039-411B-AD60-768F24B79519}"/>
              </a:ext>
            </a:extLst>
          </p:cNvPr>
          <p:cNvSpPr/>
          <p:nvPr userDrawn="1"/>
        </p:nvSpPr>
        <p:spPr>
          <a:xfrm flipH="1">
            <a:off x="11381318" y="5230814"/>
            <a:ext cx="114300" cy="720725"/>
          </a:xfrm>
          <a:prstGeom prst="leftBracket">
            <a:avLst/>
          </a:prstGeom>
          <a:ln w="19050">
            <a:solidFill>
              <a:srgbClr val="222B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 sz="1800"/>
          </a:p>
        </p:txBody>
      </p:sp>
      <p:pic>
        <p:nvPicPr>
          <p:cNvPr id="7" name="8 Imagen" descr="UNOC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052" y="546101"/>
            <a:ext cx="5135033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676819" y="1598613"/>
            <a:ext cx="9600781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Cambria" pitchFamily="18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798737" y="3273426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Cambr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  <p:sp>
        <p:nvSpPr>
          <p:cNvPr id="13" name="12 Marcador de texto"/>
          <p:cNvSpPr>
            <a:spLocks noGrp="1"/>
          </p:cNvSpPr>
          <p:nvPr>
            <p:ph type="body" sz="quarter" idx="13"/>
          </p:nvPr>
        </p:nvSpPr>
        <p:spPr>
          <a:xfrm>
            <a:off x="6096001" y="5230814"/>
            <a:ext cx="5181600" cy="720725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s-ES" sz="1800" kern="1200" smtClean="0">
                <a:solidFill>
                  <a:schemeClr val="tx1">
                    <a:tint val="75000"/>
                  </a:schemeClr>
                </a:solidFill>
                <a:latin typeface="Cambria" pitchFamily="18" charset="0"/>
                <a:ea typeface="+mn-ea"/>
                <a:cs typeface="Arial" pitchFamily="34" charset="0"/>
              </a:defRPr>
            </a:lvl1pPr>
            <a:lvl2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s-ES" sz="1800" kern="1200" smtClean="0">
                <a:solidFill>
                  <a:schemeClr val="tx1">
                    <a:tint val="75000"/>
                  </a:schemeClr>
                </a:solidFill>
                <a:latin typeface="Cambria" pitchFamily="18" charset="0"/>
                <a:ea typeface="+mn-ea"/>
                <a:cs typeface="Arial" pitchFamily="34" charset="0"/>
              </a:defRPr>
            </a:lvl2pPr>
            <a:lvl3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s-ES" sz="1800" kern="1200" smtClean="0">
                <a:solidFill>
                  <a:schemeClr val="tx1">
                    <a:tint val="75000"/>
                  </a:schemeClr>
                </a:solidFill>
                <a:latin typeface="Cambria" pitchFamily="18" charset="0"/>
                <a:ea typeface="+mn-ea"/>
                <a:cs typeface="Arial" pitchFamily="34" charset="0"/>
              </a:defRPr>
            </a:lvl3pPr>
            <a:lvl4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s-ES" sz="1800" kern="1200" smtClean="0">
                <a:solidFill>
                  <a:schemeClr val="tx1">
                    <a:tint val="75000"/>
                  </a:schemeClr>
                </a:solidFill>
                <a:latin typeface="Cambria" pitchFamily="18" charset="0"/>
                <a:ea typeface="+mn-ea"/>
                <a:cs typeface="Arial" pitchFamily="34" charset="0"/>
              </a:defRPr>
            </a:lvl4pPr>
            <a:lvl5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s-ES" sz="1800" kern="1200" dirty="0" smtClean="0">
                <a:solidFill>
                  <a:schemeClr val="tx1">
                    <a:tint val="75000"/>
                  </a:schemeClr>
                </a:solidFill>
                <a:latin typeface="Cambria" pitchFamily="18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8" name="3 Marcador de fecha">
            <a:extLst>
              <a:ext uri="{FF2B5EF4-FFF2-40B4-BE49-F238E27FC236}">
                <a16:creationId xmlns:a16="http://schemas.microsoft.com/office/drawing/2014/main" id="{977B0084-B481-4B11-99B8-703074CC8FC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latin typeface="Cambr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4 Marcador de pie de página">
            <a:extLst>
              <a:ext uri="{FF2B5EF4-FFF2-40B4-BE49-F238E27FC236}">
                <a16:creationId xmlns:a16="http://schemas.microsoft.com/office/drawing/2014/main" id="{A832849F-D7AC-46C0-AFC4-ABE55A3CD10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Cambria" pitchFamily="18" charset="0"/>
              </a:defRPr>
            </a:lvl1pPr>
          </a:lstStyle>
          <a:p>
            <a:pPr>
              <a:defRPr/>
            </a:pPr>
            <a:r>
              <a:rPr lang="es-ES"/>
              <a:t>El </a:t>
            </a:r>
            <a:r>
              <a:rPr lang="es-ES" err="1"/>
              <a:t>nou</a:t>
            </a:r>
            <a:r>
              <a:rPr lang="es-ES"/>
              <a:t> </a:t>
            </a:r>
            <a:r>
              <a:rPr lang="es-ES" err="1"/>
              <a:t>pgcpgc</a:t>
            </a:r>
            <a:endParaRPr lang="es-ES"/>
          </a:p>
        </p:txBody>
      </p:sp>
      <p:sp>
        <p:nvSpPr>
          <p:cNvPr id="10" name="5 Marcador de número de diapositiva">
            <a:extLst>
              <a:ext uri="{FF2B5EF4-FFF2-40B4-BE49-F238E27FC236}">
                <a16:creationId xmlns:a16="http://schemas.microsoft.com/office/drawing/2014/main" id="{280A642E-386A-4F9A-BD2E-7158F095EA6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Cambria" pitchFamily="18" charset="0"/>
              </a:defRPr>
            </a:lvl1pPr>
          </a:lstStyle>
          <a:p>
            <a:fld id="{6F99623D-A4F7-41F9-867B-DB9F172F8277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822322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B6268-2FA5-46D8-9EC5-91A375228373}" type="datetimeFigureOut">
              <a:rPr lang="ca-ES" smtClean="0"/>
              <a:t>16/11/2021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E1083926-84BC-4595-A95A-CF7A5D12EA9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693569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B6268-2FA5-46D8-9EC5-91A375228373}" type="datetimeFigureOut">
              <a:rPr lang="ca-ES" smtClean="0"/>
              <a:t>16/11/2021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3926-84BC-4595-A95A-CF7A5D12EA9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91487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B6268-2FA5-46D8-9EC5-91A375228373}" type="datetimeFigureOut">
              <a:rPr lang="ca-ES" smtClean="0"/>
              <a:t>16/11/2021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3926-84BC-4595-A95A-CF7A5D12EA9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27516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B6268-2FA5-46D8-9EC5-91A375228373}" type="datetimeFigureOut">
              <a:rPr lang="ca-ES" smtClean="0"/>
              <a:t>16/11/2021</a:t>
            </a:fld>
            <a:endParaRPr lang="ca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3926-84BC-4595-A95A-CF7A5D12EA9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41723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B6268-2FA5-46D8-9EC5-91A375228373}" type="datetimeFigureOut">
              <a:rPr lang="ca-ES" smtClean="0"/>
              <a:t>16/11/2021</a:t>
            </a:fld>
            <a:endParaRPr lang="ca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3926-84BC-4595-A95A-CF7A5D12EA9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520859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B6268-2FA5-46D8-9EC5-91A375228373}" type="datetimeFigureOut">
              <a:rPr lang="ca-ES" smtClean="0"/>
              <a:t>16/11/2021</a:t>
            </a:fld>
            <a:endParaRPr lang="ca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3926-84BC-4595-A95A-CF7A5D12EA9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56756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B6268-2FA5-46D8-9EC5-91A375228373}" type="datetimeFigureOut">
              <a:rPr lang="ca-ES" smtClean="0"/>
              <a:t>16/11/2021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3926-84BC-4595-A95A-CF7A5D12EA9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631339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B6268-2FA5-46D8-9EC5-91A375228373}" type="datetimeFigureOut">
              <a:rPr lang="ca-ES" smtClean="0"/>
              <a:t>16/11/2021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3926-84BC-4595-A95A-CF7A5D12EA9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60025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90B6268-2FA5-46D8-9EC5-91A375228373}" type="datetimeFigureOut">
              <a:rPr lang="ca-ES" smtClean="0"/>
              <a:t>16/11/2021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1083926-84BC-4595-A95A-CF7A5D12EA9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60785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  <p:sldLayoutId id="2147483860" r:id="rId12"/>
    <p:sldLayoutId id="2147483861" r:id="rId13"/>
    <p:sldLayoutId id="2147483862" r:id="rId14"/>
    <p:sldLayoutId id="2147483863" r:id="rId15"/>
    <p:sldLayoutId id="2147483864" r:id="rId16"/>
    <p:sldLayoutId id="2147483865" r:id="rId17"/>
    <p:sldLayoutId id="2147483866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sede.fnmt.gob.es/ca/inicio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uniauditolivercamps-my.sharepoint.com/personal/jpons_uniauditolivercamps_com/Documents/Auditoria/curs%2021-22/Aj.%20Tarragona/documentaci&#243;%20per%20acreditar%20representaci&#243;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tramits.tarragona.cat/DetallTramit.aspx?IdTema=12&amp;IdTramit=4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seu.tarragona.cat/ajutsPublic/listPublicacions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15.png"/><Relationship Id="rId4" Type="http://schemas.openxmlformats.org/officeDocument/2006/relationships/hyperlink" Target="https://seu.tarragona.cat/ajutsPublic/showPublicacion/10881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uniauditolivercamps-my.sharepoint.com/personal/jpons_uniauditolivercamps_com/Documents/Auditoria/curs%2021-22/Aj.%20Tarragona/convocatoria%20subvencio.pdf" TargetMode="External"/><Relationship Id="rId2" Type="http://schemas.openxmlformats.org/officeDocument/2006/relationships/hyperlink" Target="https://uniauditolivercamps-my.sharepoint.com/personal/jpons_uniauditolivercamps_com/Documents/Auditoria/curs%2021-22/Aj.%20Tarragona/bases%20subvencio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clave.gob.es/clave_Home/clave.html" TargetMode="External"/><Relationship Id="rId3" Type="http://schemas.openxmlformats.org/officeDocument/2006/relationships/hyperlink" Target="https://www.citapreviadnie.es/citaPreviaDniExp/" TargetMode="External"/><Relationship Id="rId7" Type="http://schemas.openxmlformats.org/officeDocument/2006/relationships/hyperlink" Target="https://forms.office.com/Pages/ResponsePage.aspx?id=uaCoN3QYXU6x9REEDBwH_IP6--KOAGBFhTuEmQrjFFpUM0FRQUtHRU0zRkVMQ1FBUzlNOEVVM0VTMSQlQCN0PWcu&amp;wdLOR=c85E0545F-E5CC-7D44-91AC-819421F3B3F8" TargetMode="External"/><Relationship Id="rId2" Type="http://schemas.openxmlformats.org/officeDocument/2006/relationships/hyperlink" Target="https://www.idcat.cat/idcat/ciutada/solicitud_inici.d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orms.office.com/Pages/ResponsePage.aspx?id=uaCoN3QYXU6x9REEDBwH_IP6--KOAGBFhTuEmQrjFFpUM0FRQUtHRU0zRkVMQ1FBUzlNOEVVM0VTMSQlQCN0PWcu" TargetMode="External"/><Relationship Id="rId5" Type="http://schemas.openxmlformats.org/officeDocument/2006/relationships/hyperlink" Target="https://idcatmobil.seu.cat/" TargetMode="External"/><Relationship Id="rId10" Type="http://schemas.openxmlformats.org/officeDocument/2006/relationships/image" Target="../media/image4.png"/><Relationship Id="rId4" Type="http://schemas.openxmlformats.org/officeDocument/2006/relationships/hyperlink" Target="https://www.sede.fnmt.gob.es/certificados" TargetMode="External"/><Relationship Id="rId9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agenciatributaria.gob.es/AEAT.sede/procedimientoini/GC29.s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ctrTitle"/>
          </p:nvPr>
        </p:nvSpPr>
        <p:spPr>
          <a:xfrm>
            <a:off x="3575720" y="1612900"/>
            <a:ext cx="4752528" cy="1470025"/>
          </a:xfrm>
        </p:spPr>
        <p:txBody>
          <a:bodyPr vert="horz" lIns="0" tIns="0" rIns="0" bIns="0" rtlCol="0" anchor="ctr" anchorCtr="1">
            <a:normAutofit/>
          </a:bodyPr>
          <a:lstStyle/>
          <a:p>
            <a:pPr eaLnBrk="1" hangingPunct="1"/>
            <a:r>
              <a:rPr lang="ca-ES" altLang="es-ES" sz="3400" b="1" dirty="0">
                <a:latin typeface="+mj-lt"/>
              </a:rPr>
              <a:t>Formació subvencions: AAVV Tarragona</a:t>
            </a:r>
          </a:p>
        </p:txBody>
      </p:sp>
      <p:sp>
        <p:nvSpPr>
          <p:cNvPr id="6147" name="Rectangle 3"/>
          <p:cNvSpPr>
            <a:spLocks noGrp="1"/>
          </p:cNvSpPr>
          <p:nvPr>
            <p:ph type="subTitle" idx="1"/>
          </p:nvPr>
        </p:nvSpPr>
        <p:spPr>
          <a:xfrm>
            <a:off x="2873375" y="3429001"/>
            <a:ext cx="6400800" cy="720725"/>
          </a:xfrm>
        </p:spPr>
        <p:txBody>
          <a:bodyPr vert="horz" lIns="0" tIns="0" rIns="0" bIns="0" rtlCol="0" anchor="ctr" anchorCtr="1">
            <a:normAutofit/>
          </a:bodyPr>
          <a:lstStyle/>
          <a:p>
            <a:r>
              <a:rPr lang="es-ES" altLang="es-ES" sz="2500" dirty="0">
                <a:solidFill>
                  <a:schemeClr val="tx1"/>
                </a:solidFill>
                <a:latin typeface="+mj-lt"/>
              </a:rPr>
              <a:t>Octubre 2021</a:t>
            </a:r>
          </a:p>
        </p:txBody>
      </p:sp>
      <p:sp>
        <p:nvSpPr>
          <p:cNvPr id="6148" name="1 Marcador de texto"/>
          <p:cNvSpPr>
            <a:spLocks noGrp="1"/>
          </p:cNvSpPr>
          <p:nvPr>
            <p:ph type="body" sz="quarter" idx="13"/>
          </p:nvPr>
        </p:nvSpPr>
        <p:spPr/>
        <p:txBody>
          <a:bodyPr vert="horz" lIns="0" tIns="0" rIns="0" bIns="0" rtlCol="0" anchor="ctr">
            <a:noAutofit/>
          </a:bodyPr>
          <a:lstStyle/>
          <a:p>
            <a:r>
              <a:rPr lang="es-ES" altLang="es-ES" sz="2400" dirty="0">
                <a:solidFill>
                  <a:srgbClr val="898989"/>
                </a:solidFill>
              </a:rPr>
              <a:t> </a:t>
            </a:r>
            <a:r>
              <a:rPr lang="es-ES" altLang="es-ES" sz="2400" dirty="0" err="1">
                <a:solidFill>
                  <a:schemeClr val="tx1"/>
                </a:solidFill>
                <a:latin typeface="+mj-lt"/>
              </a:rPr>
              <a:t>Ponents</a:t>
            </a:r>
            <a:r>
              <a:rPr lang="es-ES" altLang="es-ES" sz="2400" dirty="0">
                <a:solidFill>
                  <a:schemeClr val="tx1"/>
                </a:solidFill>
                <a:latin typeface="+mj-lt"/>
              </a:rPr>
              <a:t>: Jordi Pons i Jordi Vicente</a:t>
            </a:r>
          </a:p>
        </p:txBody>
      </p:sp>
      <p:pic>
        <p:nvPicPr>
          <p:cNvPr id="3" name="Imatge 2">
            <a:extLst>
              <a:ext uri="{FF2B5EF4-FFF2-40B4-BE49-F238E27FC236}">
                <a16:creationId xmlns:a16="http://schemas.microsoft.com/office/drawing/2014/main" id="{3893D77C-707C-4C93-A6EF-B3C998DB2D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376" y="463764"/>
            <a:ext cx="2205608" cy="88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145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idor de contingut 4">
            <a:extLst>
              <a:ext uri="{FF2B5EF4-FFF2-40B4-BE49-F238E27FC236}">
                <a16:creationId xmlns:a16="http://schemas.microsoft.com/office/drawing/2014/main" id="{D48FC6B8-A6CA-466D-BA1E-114EA33C98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37624" y="1704232"/>
            <a:ext cx="7139397" cy="4245047"/>
          </a:xfrm>
        </p:spPr>
      </p:pic>
      <p:sp>
        <p:nvSpPr>
          <p:cNvPr id="6" name="QuadreDeText 5">
            <a:extLst>
              <a:ext uri="{FF2B5EF4-FFF2-40B4-BE49-F238E27FC236}">
                <a16:creationId xmlns:a16="http://schemas.microsoft.com/office/drawing/2014/main" id="{F38CFA1C-B991-4DA8-B99F-EE4F51092956}"/>
              </a:ext>
            </a:extLst>
          </p:cNvPr>
          <p:cNvSpPr txBox="1"/>
          <p:nvPr/>
        </p:nvSpPr>
        <p:spPr>
          <a:xfrm>
            <a:off x="1991544" y="908721"/>
            <a:ext cx="8928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dirty="0"/>
              <a:t>3. L’últim pas es seleccionar a quina oficina voleu anar. Posteriorment us sortirà el calendari amb la disponibilitat on podreu triar  el que us vagi bé:</a:t>
            </a:r>
          </a:p>
        </p:txBody>
      </p:sp>
      <p:pic>
        <p:nvPicPr>
          <p:cNvPr id="7" name="Imagen 1">
            <a:extLst>
              <a:ext uri="{FF2B5EF4-FFF2-40B4-BE49-F238E27FC236}">
                <a16:creationId xmlns:a16="http://schemas.microsoft.com/office/drawing/2014/main" id="{43AC6F33-F5C8-4E95-9755-A643F2D69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64" y="6013450"/>
            <a:ext cx="33813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tge 7">
            <a:extLst>
              <a:ext uri="{FF2B5EF4-FFF2-40B4-BE49-F238E27FC236}">
                <a16:creationId xmlns:a16="http://schemas.microsoft.com/office/drawing/2014/main" id="{70B3E166-F8D7-4F06-B331-718157A577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75" y="5818020"/>
            <a:ext cx="2205608" cy="88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626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DA680D30-48AE-4854-8C46-1DA4A1293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7488" y="476672"/>
            <a:ext cx="10018713" cy="1050033"/>
          </a:xfrm>
        </p:spPr>
        <p:txBody>
          <a:bodyPr/>
          <a:lstStyle/>
          <a:p>
            <a:pPr marL="0" indent="0">
              <a:buNone/>
            </a:pPr>
            <a:r>
              <a:rPr lang="ca-ES" dirty="0"/>
              <a:t>4. Un cop reservada la cita prèvia, heu d’anar a: </a:t>
            </a:r>
            <a:r>
              <a:rPr lang="ca-ES" dirty="0">
                <a:hlinkClick r:id="rId2"/>
              </a:rPr>
              <a:t>https://www.sede.fnmt.gob.es/ca/inicio</a:t>
            </a:r>
            <a:endParaRPr lang="ca-ES" dirty="0"/>
          </a:p>
          <a:p>
            <a:pPr marL="0" indent="0">
              <a:buNone/>
            </a:pPr>
            <a:endParaRPr lang="ca-ES" dirty="0"/>
          </a:p>
        </p:txBody>
      </p:sp>
      <p:pic>
        <p:nvPicPr>
          <p:cNvPr id="9" name="Imatge 8">
            <a:extLst>
              <a:ext uri="{FF2B5EF4-FFF2-40B4-BE49-F238E27FC236}">
                <a16:creationId xmlns:a16="http://schemas.microsoft.com/office/drawing/2014/main" id="{8F183641-D761-46CD-9A2A-7444B9F9A2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5560" y="1319868"/>
            <a:ext cx="8075183" cy="5106366"/>
          </a:xfrm>
          <a:prstGeom prst="rect">
            <a:avLst/>
          </a:prstGeom>
        </p:spPr>
      </p:pic>
      <p:sp>
        <p:nvSpPr>
          <p:cNvPr id="10" name="Fletxa: esquerra 9">
            <a:extLst>
              <a:ext uri="{FF2B5EF4-FFF2-40B4-BE49-F238E27FC236}">
                <a16:creationId xmlns:a16="http://schemas.microsoft.com/office/drawing/2014/main" id="{F0AAE38B-CE19-4A17-B693-81AF5040EBB6}"/>
              </a:ext>
            </a:extLst>
          </p:cNvPr>
          <p:cNvSpPr/>
          <p:nvPr/>
        </p:nvSpPr>
        <p:spPr>
          <a:xfrm>
            <a:off x="8688288" y="5611904"/>
            <a:ext cx="1368152" cy="6480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1" name="Fletxa: esquerra 10">
            <a:extLst>
              <a:ext uri="{FF2B5EF4-FFF2-40B4-BE49-F238E27FC236}">
                <a16:creationId xmlns:a16="http://schemas.microsoft.com/office/drawing/2014/main" id="{59935FB7-A768-4EA6-8C77-E7EC45B43E2C}"/>
              </a:ext>
            </a:extLst>
          </p:cNvPr>
          <p:cNvSpPr/>
          <p:nvPr/>
        </p:nvSpPr>
        <p:spPr>
          <a:xfrm rot="10800000">
            <a:off x="2351584" y="5611904"/>
            <a:ext cx="1368152" cy="6480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2" name="Fletxa: pentàgon 11">
            <a:extLst>
              <a:ext uri="{FF2B5EF4-FFF2-40B4-BE49-F238E27FC236}">
                <a16:creationId xmlns:a16="http://schemas.microsoft.com/office/drawing/2014/main" id="{BD52A3AA-D301-45BC-A845-B10E93B3293F}"/>
              </a:ext>
            </a:extLst>
          </p:cNvPr>
          <p:cNvSpPr/>
          <p:nvPr/>
        </p:nvSpPr>
        <p:spPr>
          <a:xfrm rot="12601388">
            <a:off x="3234598" y="2957953"/>
            <a:ext cx="792088" cy="28803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13" name="Imagen 1">
            <a:extLst>
              <a:ext uri="{FF2B5EF4-FFF2-40B4-BE49-F238E27FC236}">
                <a16:creationId xmlns:a16="http://schemas.microsoft.com/office/drawing/2014/main" id="{F719BB95-1276-42B9-8D38-C2BD12F52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384" y="6232516"/>
            <a:ext cx="2301255" cy="466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tge 13">
            <a:extLst>
              <a:ext uri="{FF2B5EF4-FFF2-40B4-BE49-F238E27FC236}">
                <a16:creationId xmlns:a16="http://schemas.microsoft.com/office/drawing/2014/main" id="{06D03A58-3678-47D2-A913-3AE70D16B7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408" y="246995"/>
            <a:ext cx="2205608" cy="88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48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idor de contingut 11">
            <a:extLst>
              <a:ext uri="{FF2B5EF4-FFF2-40B4-BE49-F238E27FC236}">
                <a16:creationId xmlns:a16="http://schemas.microsoft.com/office/drawing/2014/main" id="{796A8B58-8015-4C35-81DF-F55083E7BA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73501" y="411155"/>
            <a:ext cx="5831011" cy="5438540"/>
          </a:xfrm>
        </p:spPr>
      </p:pic>
      <p:pic>
        <p:nvPicPr>
          <p:cNvPr id="9" name="Imatge 8">
            <a:extLst>
              <a:ext uri="{FF2B5EF4-FFF2-40B4-BE49-F238E27FC236}">
                <a16:creationId xmlns:a16="http://schemas.microsoft.com/office/drawing/2014/main" id="{CB3A11CD-E7FD-42C7-8347-101C59784C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448" y="438149"/>
            <a:ext cx="3228975" cy="4457700"/>
          </a:xfrm>
          <a:prstGeom prst="rect">
            <a:avLst/>
          </a:prstGeom>
        </p:spPr>
      </p:pic>
      <p:sp>
        <p:nvSpPr>
          <p:cNvPr id="10" name="Fletxa: dreta 9">
            <a:extLst>
              <a:ext uri="{FF2B5EF4-FFF2-40B4-BE49-F238E27FC236}">
                <a16:creationId xmlns:a16="http://schemas.microsoft.com/office/drawing/2014/main" id="{33BF7A58-98D8-474A-85EB-FF6F6BFCAD10}"/>
              </a:ext>
            </a:extLst>
          </p:cNvPr>
          <p:cNvSpPr/>
          <p:nvPr/>
        </p:nvSpPr>
        <p:spPr>
          <a:xfrm>
            <a:off x="620214" y="1844824"/>
            <a:ext cx="86409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13" name="Imagen 1">
            <a:extLst>
              <a:ext uri="{FF2B5EF4-FFF2-40B4-BE49-F238E27FC236}">
                <a16:creationId xmlns:a16="http://schemas.microsoft.com/office/drawing/2014/main" id="{A3A52F4B-ACEF-422F-95A1-645C4BAD3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64" y="6013450"/>
            <a:ext cx="33813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tge 13">
            <a:extLst>
              <a:ext uri="{FF2B5EF4-FFF2-40B4-BE49-F238E27FC236}">
                <a16:creationId xmlns:a16="http://schemas.microsoft.com/office/drawing/2014/main" id="{E9B44A20-5C7E-472C-AEDD-BF2A6C4F805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5762640"/>
            <a:ext cx="2205608" cy="88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4258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C5C17BEF-BFD3-462B-AE8C-7A72DC6EA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582960"/>
          </a:xfrm>
        </p:spPr>
        <p:txBody>
          <a:bodyPr>
            <a:noAutofit/>
          </a:bodyPr>
          <a:lstStyle/>
          <a:p>
            <a:r>
              <a:rPr lang="ca-ES" b="1" dirty="0"/>
              <a:t>Aspectes importants del procediment: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A7AD2742-C298-4141-BA4D-83A28E0FC9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484785"/>
            <a:ext cx="10018713" cy="4306416"/>
          </a:xfrm>
        </p:spPr>
        <p:txBody>
          <a:bodyPr/>
          <a:lstStyle/>
          <a:p>
            <a:pPr marL="457200" indent="-457200" algn="just">
              <a:buFont typeface="+mj-lt"/>
              <a:buAutoNum type="arabicPeriod"/>
            </a:pPr>
            <a:r>
              <a:rPr lang="ca-ES" dirty="0"/>
              <a:t>La sol·licitud del certificat s’ha de fer des del mateix ordinador del que s’ha descarregat!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a-ES" dirty="0"/>
              <a:t>El termini per aportar a Hisenda la documentació per </a:t>
            </a:r>
            <a:r>
              <a:rPr lang="ca-ES" dirty="0">
                <a:hlinkClick r:id="rId2"/>
              </a:rPr>
              <a:t>acreditar la representació</a:t>
            </a:r>
            <a:r>
              <a:rPr lang="ca-ES" dirty="0"/>
              <a:t> </a:t>
            </a:r>
            <a:r>
              <a:rPr lang="ca-ES" dirty="0">
                <a:sym typeface="Wingdings" panose="05000000000000000000" pitchFamily="2" charset="2"/>
              </a:rPr>
              <a:t> No pot ser superior a 15 dies!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a-ES" dirty="0">
                <a:sym typeface="Wingdings" panose="05000000000000000000" pitchFamily="2" charset="2"/>
              </a:rPr>
              <a:t>El certificat té un cost de 14€, sense impostos, i una vigència de 2 anys.</a:t>
            </a:r>
            <a:endParaRPr lang="ca-ES" dirty="0"/>
          </a:p>
        </p:txBody>
      </p:sp>
      <p:pic>
        <p:nvPicPr>
          <p:cNvPr id="4" name="Imagen 1">
            <a:extLst>
              <a:ext uri="{FF2B5EF4-FFF2-40B4-BE49-F238E27FC236}">
                <a16:creationId xmlns:a16="http://schemas.microsoft.com/office/drawing/2014/main" id="{3E2D63D3-3EBC-4693-84AA-2DABF192E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64" y="6013450"/>
            <a:ext cx="33813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tge 4">
            <a:extLst>
              <a:ext uri="{FF2B5EF4-FFF2-40B4-BE49-F238E27FC236}">
                <a16:creationId xmlns:a16="http://schemas.microsoft.com/office/drawing/2014/main" id="{5F7A6A4A-2181-45DE-8652-644BDBA01A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5847436"/>
            <a:ext cx="2205608" cy="88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2775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B16111FD-5CBD-45B9-85CB-0D8E1675C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654968"/>
          </a:xfrm>
        </p:spPr>
        <p:txBody>
          <a:bodyPr>
            <a:normAutofit fontScale="90000"/>
          </a:bodyPr>
          <a:lstStyle/>
          <a:p>
            <a:r>
              <a:rPr lang="ca-ES" dirty="0">
                <a:solidFill>
                  <a:schemeClr val="tx2"/>
                </a:solidFill>
              </a:rPr>
              <a:t>2</a:t>
            </a:r>
            <a:r>
              <a:rPr lang="ca-ES" sz="4000" dirty="0">
                <a:solidFill>
                  <a:schemeClr val="tx2"/>
                </a:solidFill>
              </a:rPr>
              <a:t>. </a:t>
            </a:r>
            <a:r>
              <a:rPr lang="ca-ES" b="1" dirty="0"/>
              <a:t>Registre Municipal d’entitats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4E5663E4-C3A7-4008-B2E0-676F0BA1F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412777"/>
            <a:ext cx="10018713" cy="437842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ca-ES" b="1" dirty="0"/>
              <a:t>Què és?: </a:t>
            </a:r>
            <a:r>
              <a:rPr lang="ca-ES" dirty="0"/>
              <a:t>Un registre de les entitats que hi ha a la ciutat </a:t>
            </a:r>
          </a:p>
          <a:p>
            <a:pPr algn="just"/>
            <a:r>
              <a:rPr lang="ca-ES" b="1" dirty="0"/>
              <a:t>Quin objectiu té?: </a:t>
            </a:r>
            <a:r>
              <a:rPr lang="ca-ES" dirty="0"/>
              <a:t>Permetre a l'Ajuntament el coneixement del número  d'entitats existents a la ciutat, els seus objectius i la seva representativitat o pes específic, per tal de permetre una correcta política municipal de foment de l'associacionisme ciutadà.</a:t>
            </a:r>
            <a:endParaRPr lang="ca-ES" b="1" dirty="0"/>
          </a:p>
          <a:p>
            <a:pPr algn="just"/>
            <a:r>
              <a:rPr lang="ca-ES" b="1" dirty="0"/>
              <a:t>Qui pot sol·licitar la inscripció al Registre?: </a:t>
            </a:r>
            <a:r>
              <a:rPr lang="ca-ES" dirty="0"/>
              <a:t>Entitats ciutadanes, associacions i fundacions sense ànim de lucre inscrites en el Registre d’Associacions de la Generalitat o en registre equivalent i tinguin per objecte fomentar o millorar els interessos generals o sectorials dels veïns del municipi.</a:t>
            </a:r>
          </a:p>
          <a:p>
            <a:pPr algn="just"/>
            <a:r>
              <a:rPr lang="ca-ES" b="1" dirty="0"/>
              <a:t>Qui té accés?: </a:t>
            </a:r>
            <a:r>
              <a:rPr lang="ca-ES" dirty="0"/>
              <a:t>És un registre públic, al que hi poden accedir associacions de veïns, de pares d'alumnes, entitats culturals, esportives, recreatives, juvenils, sindicals, empresarials, professionals i qualsevol altra, de naturalesa similar.</a:t>
            </a:r>
            <a:endParaRPr lang="ca-ES" b="1" dirty="0"/>
          </a:p>
        </p:txBody>
      </p:sp>
      <p:pic>
        <p:nvPicPr>
          <p:cNvPr id="4" name="Imagen 1">
            <a:extLst>
              <a:ext uri="{FF2B5EF4-FFF2-40B4-BE49-F238E27FC236}">
                <a16:creationId xmlns:a16="http://schemas.microsoft.com/office/drawing/2014/main" id="{5CD02FF3-5668-4C43-8F9E-5201DAC6B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64" y="6013450"/>
            <a:ext cx="33813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tge 4">
            <a:extLst>
              <a:ext uri="{FF2B5EF4-FFF2-40B4-BE49-F238E27FC236}">
                <a16:creationId xmlns:a16="http://schemas.microsoft.com/office/drawing/2014/main" id="{76578AEB-9843-41C6-8351-6E2A91198A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06" y="5791201"/>
            <a:ext cx="2205608" cy="88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4709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7">
            <a:extLst>
              <a:ext uri="{FF2B5EF4-FFF2-40B4-BE49-F238E27FC236}">
                <a16:creationId xmlns:a16="http://schemas.microsoft.com/office/drawing/2014/main" id="{24C41CF4-4A13-4AA9-9300-CB7A2E37C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ítol 1">
            <a:extLst>
              <a:ext uri="{FF2B5EF4-FFF2-40B4-BE49-F238E27FC236}">
                <a16:creationId xmlns:a16="http://schemas.microsoft.com/office/drawing/2014/main" id="{9DE86635-3926-4BD8-827E-7D17E0E22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08" y="764373"/>
            <a:ext cx="3324151" cy="4752860"/>
          </a:xfrm>
        </p:spPr>
        <p:txBody>
          <a:bodyPr>
            <a:normAutofit/>
          </a:bodyPr>
          <a:lstStyle/>
          <a:p>
            <a:pPr algn="l"/>
            <a:r>
              <a:rPr lang="ca-ES" b="1" dirty="0"/>
              <a:t>Quines dades s’han de proporcionar?</a:t>
            </a:r>
          </a:p>
        </p:txBody>
      </p:sp>
      <p:cxnSp>
        <p:nvCxnSpPr>
          <p:cNvPr id="31" name="Straight Connector 9">
            <a:extLst>
              <a:ext uri="{FF2B5EF4-FFF2-40B4-BE49-F238E27FC236}">
                <a16:creationId xmlns:a16="http://schemas.microsoft.com/office/drawing/2014/main" id="{7A77B115-9FF3-46AE-AE08-826DEB9A6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27197" y="1923563"/>
            <a:ext cx="0" cy="301752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ontenidor de contingut 2">
            <a:extLst>
              <a:ext uri="{FF2B5EF4-FFF2-40B4-BE49-F238E27FC236}">
                <a16:creationId xmlns:a16="http://schemas.microsoft.com/office/drawing/2014/main" id="{92C08E8B-44FC-43BF-9112-3F35B371F2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4895" y="506704"/>
            <a:ext cx="7086600" cy="521601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a-ES" sz="1600" dirty="0"/>
              <a:t>a) Acta fundacional de l’entitat i acord del nomenament dels  membres actuals de la Junta Directiva l'entitat.</a:t>
            </a:r>
          </a:p>
          <a:p>
            <a:pPr marL="0" indent="0">
              <a:buNone/>
            </a:pPr>
            <a:r>
              <a:rPr lang="ca-ES" sz="1600" dirty="0"/>
              <a:t>b) Estatuts de l’entitat, visats pel Registre d’Associacions de la Generalitat de Catalunya (delegació de Tarragona). </a:t>
            </a:r>
          </a:p>
          <a:p>
            <a:pPr marL="0" indent="0">
              <a:buNone/>
            </a:pPr>
            <a:r>
              <a:rPr lang="ca-ES" sz="1600" dirty="0"/>
              <a:t>c) Resolució de la inscripció de l’entitat al Registre d’Associacions..</a:t>
            </a:r>
          </a:p>
          <a:p>
            <a:pPr marL="0" indent="0">
              <a:buNone/>
            </a:pPr>
            <a:r>
              <a:rPr lang="ca-ES" sz="1600" dirty="0"/>
              <a:t>d) NIF de l’entitat.</a:t>
            </a:r>
          </a:p>
          <a:p>
            <a:pPr marL="0" indent="0">
              <a:buNone/>
            </a:pPr>
            <a:r>
              <a:rPr lang="ca-ES" sz="1600" dirty="0"/>
              <a:t>e) DNI de la Presidència.</a:t>
            </a:r>
          </a:p>
          <a:p>
            <a:pPr marL="0" indent="0">
              <a:buNone/>
            </a:pPr>
            <a:r>
              <a:rPr lang="ca-ES" sz="1600" dirty="0"/>
              <a:t>f) També DNI del delegat (quan es tracti d’una delegació) i certificat que acrediti el nomenament.</a:t>
            </a:r>
          </a:p>
          <a:p>
            <a:pPr marL="0" indent="0">
              <a:buNone/>
            </a:pPr>
            <a:r>
              <a:rPr lang="ca-ES" sz="1600" dirty="0"/>
              <a:t>g) La seu social de l'entitat. </a:t>
            </a:r>
          </a:p>
          <a:p>
            <a:pPr marL="0" indent="0">
              <a:buNone/>
            </a:pPr>
            <a:r>
              <a:rPr lang="ca-ES" sz="1600" dirty="0"/>
              <a:t>h) El pressupost de l'any en curs.</a:t>
            </a:r>
          </a:p>
          <a:p>
            <a:pPr marL="0" indent="0">
              <a:buNone/>
            </a:pPr>
            <a:r>
              <a:rPr lang="ca-ES" sz="1600" dirty="0"/>
              <a:t> i) El programa d'activitats per a l'any en curs. </a:t>
            </a:r>
          </a:p>
          <a:p>
            <a:pPr marL="0" indent="0">
              <a:buNone/>
            </a:pPr>
            <a:r>
              <a:rPr lang="ca-ES" sz="1600" dirty="0"/>
              <a:t>j) Certificació del nombre de socis que té l'entitat. </a:t>
            </a:r>
          </a:p>
          <a:p>
            <a:pPr marL="0" indent="0">
              <a:buNone/>
            </a:pPr>
            <a:endParaRPr lang="ca-ES" sz="2000" dirty="0"/>
          </a:p>
        </p:txBody>
      </p:sp>
      <p:sp>
        <p:nvSpPr>
          <p:cNvPr id="4" name="QuadreDeText 3">
            <a:extLst>
              <a:ext uri="{FF2B5EF4-FFF2-40B4-BE49-F238E27FC236}">
                <a16:creationId xmlns:a16="http://schemas.microsoft.com/office/drawing/2014/main" id="{4A45134F-2ED0-4A8A-BAD4-74459EC3F9F8}"/>
              </a:ext>
            </a:extLst>
          </p:cNvPr>
          <p:cNvSpPr txBox="1"/>
          <p:nvPr/>
        </p:nvSpPr>
        <p:spPr>
          <a:xfrm>
            <a:off x="1199456" y="5373216"/>
            <a:ext cx="102572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/>
              <a:t>Les entitats inscrites </a:t>
            </a:r>
            <a:r>
              <a:rPr lang="ca-ES" b="1" u="sng" dirty="0"/>
              <a:t>tenen l'obligació de notificar </a:t>
            </a:r>
            <a:r>
              <a:rPr lang="ca-ES" dirty="0"/>
              <a:t>al Registre qualsevol modificació s que es produeixi de les dades registrals, en el </a:t>
            </a:r>
            <a:r>
              <a:rPr lang="ca-ES" b="1" u="sng" dirty="0"/>
              <a:t>termini d’un mes</a:t>
            </a:r>
            <a:r>
              <a:rPr lang="ca-ES" dirty="0"/>
              <a:t> des de què es produeixi. El </a:t>
            </a:r>
            <a:r>
              <a:rPr lang="ca-ES" b="1" u="sng" dirty="0"/>
              <a:t>pressupost i el programa anual d'activitats </a:t>
            </a:r>
            <a:r>
              <a:rPr lang="ca-ES" dirty="0"/>
              <a:t>els comunicaran el </a:t>
            </a:r>
            <a:r>
              <a:rPr lang="ca-ES" b="1" u="sng" dirty="0"/>
              <a:t>mes de gener de cada any</a:t>
            </a:r>
            <a:r>
              <a:rPr lang="ca-ES" dirty="0"/>
              <a:t>.</a:t>
            </a:r>
          </a:p>
        </p:txBody>
      </p:sp>
      <p:pic>
        <p:nvPicPr>
          <p:cNvPr id="29" name="Imagen 1">
            <a:extLst>
              <a:ext uri="{FF2B5EF4-FFF2-40B4-BE49-F238E27FC236}">
                <a16:creationId xmlns:a16="http://schemas.microsoft.com/office/drawing/2014/main" id="{F09A9BFE-B178-4ACB-96EB-5B5B093E1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64" y="6013450"/>
            <a:ext cx="33813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Imatge 32">
            <a:extLst>
              <a:ext uri="{FF2B5EF4-FFF2-40B4-BE49-F238E27FC236}">
                <a16:creationId xmlns:a16="http://schemas.microsoft.com/office/drawing/2014/main" id="{C3E1616C-D98F-4F69-880D-8CC6C978EB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34" y="321676"/>
            <a:ext cx="2205608" cy="88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3194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6AD30037-67ED-4367-9BE0-45787510B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idor de contingut 4" descr="Imatge que conté gràfics de vectors, clipArt&#10;&#10;Descripció generada automàticament">
            <a:extLst>
              <a:ext uri="{FF2B5EF4-FFF2-40B4-BE49-F238E27FC236}">
                <a16:creationId xmlns:a16="http://schemas.microsoft.com/office/drawing/2014/main" id="{B0A7AA22-6A35-484E-BBD7-9FABEBCF83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1" r="4291"/>
          <a:stretch/>
        </p:blipFill>
        <p:spPr>
          <a:xfrm>
            <a:off x="6892924" y="10"/>
            <a:ext cx="5299077" cy="6857990"/>
          </a:xfrm>
          <a:custGeom>
            <a:avLst/>
            <a:gdLst/>
            <a:ahLst/>
            <a:cxnLst/>
            <a:rect l="l" t="t" r="r" b="b"/>
            <a:pathLst>
              <a:path w="5299077" h="6858000">
                <a:moveTo>
                  <a:pt x="836871" y="0"/>
                </a:moveTo>
                <a:lnTo>
                  <a:pt x="5299077" y="0"/>
                </a:lnTo>
                <a:lnTo>
                  <a:pt x="5299077" y="6858000"/>
                </a:lnTo>
                <a:lnTo>
                  <a:pt x="1911312" y="6858000"/>
                </a:lnTo>
                <a:lnTo>
                  <a:pt x="0" y="5333999"/>
                </a:lnTo>
                <a:close/>
              </a:path>
            </a:pathLst>
          </a:cu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50841A4E-5BC1-44B4-83CF-D524E8AE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232760" y="0"/>
            <a:ext cx="2436813" cy="6858001"/>
            <a:chOff x="1320800" y="0"/>
            <a:chExt cx="2436813" cy="6858001"/>
          </a:xfrm>
        </p:grpSpPr>
        <p:sp>
          <p:nvSpPr>
            <p:cNvPr id="36" name="Freeform 6">
              <a:extLst>
                <a:ext uri="{FF2B5EF4-FFF2-40B4-BE49-F238E27FC236}">
                  <a16:creationId xmlns:a16="http://schemas.microsoft.com/office/drawing/2014/main" id="{BF371BCC-8954-44E2-8C4F-29DC18872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7" name="Freeform 7">
              <a:extLst>
                <a:ext uri="{FF2B5EF4-FFF2-40B4-BE49-F238E27FC236}">
                  <a16:creationId xmlns:a16="http://schemas.microsoft.com/office/drawing/2014/main" id="{CD3505BE-B420-41C5-BE34-3E7652D37A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38" name="Freeform 8">
              <a:extLst>
                <a:ext uri="{FF2B5EF4-FFF2-40B4-BE49-F238E27FC236}">
                  <a16:creationId xmlns:a16="http://schemas.microsoft.com/office/drawing/2014/main" id="{4B68A05B-A78B-4D59-8CF9-1900731A2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39" name="Freeform 9">
              <a:extLst>
                <a:ext uri="{FF2B5EF4-FFF2-40B4-BE49-F238E27FC236}">
                  <a16:creationId xmlns:a16="http://schemas.microsoft.com/office/drawing/2014/main" id="{84D57A01-C112-4FF2-B5ED-0B762AAD9C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40" name="Freeform 10">
              <a:extLst>
                <a:ext uri="{FF2B5EF4-FFF2-40B4-BE49-F238E27FC236}">
                  <a16:creationId xmlns:a16="http://schemas.microsoft.com/office/drawing/2014/main" id="{6CCCCDF1-5D4F-4CA1-8400-DFBB96BB0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41" name="Freeform 11">
              <a:extLst>
                <a:ext uri="{FF2B5EF4-FFF2-40B4-BE49-F238E27FC236}">
                  <a16:creationId xmlns:a16="http://schemas.microsoft.com/office/drawing/2014/main" id="{20A090B2-5344-43CD-BC70-A6D44F15E8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ítol 1">
            <a:extLst>
              <a:ext uri="{FF2B5EF4-FFF2-40B4-BE49-F238E27FC236}">
                <a16:creationId xmlns:a16="http://schemas.microsoft.com/office/drawing/2014/main" id="{3D74398A-E852-45E4-9814-B11905F27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080" y="685801"/>
            <a:ext cx="4993981" cy="1231032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ca-ES" b="1" dirty="0"/>
              <a:t>Que pot passar si no s’actualitzen les dades del Registre?</a:t>
            </a:r>
          </a:p>
        </p:txBody>
      </p:sp>
      <p:sp>
        <p:nvSpPr>
          <p:cNvPr id="32" name="Content Placeholder 29">
            <a:extLst>
              <a:ext uri="{FF2B5EF4-FFF2-40B4-BE49-F238E27FC236}">
                <a16:creationId xmlns:a16="http://schemas.microsoft.com/office/drawing/2014/main" id="{29F9980A-6A2B-4744-BBE7-A00EDE541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070" y="2359604"/>
            <a:ext cx="5260680" cy="31242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a-ES" sz="2000" dirty="0"/>
              <a:t>L’entitat es dona de baixa del registre</a:t>
            </a:r>
          </a:p>
          <a:p>
            <a:pPr marL="0" indent="0">
              <a:buNone/>
            </a:pPr>
            <a:endParaRPr lang="ca-ES" sz="2000" dirty="0"/>
          </a:p>
          <a:p>
            <a:endParaRPr lang="ca-ES" sz="2000" dirty="0"/>
          </a:p>
          <a:p>
            <a:pPr marL="0" indent="0" algn="ctr">
              <a:buNone/>
            </a:pPr>
            <a:r>
              <a:rPr lang="ca-ES" sz="2000" dirty="0"/>
              <a:t>No pot rebre subvencions</a:t>
            </a:r>
          </a:p>
        </p:txBody>
      </p:sp>
      <p:sp>
        <p:nvSpPr>
          <p:cNvPr id="6" name="Fletxa: a la dreta ratllada 5">
            <a:extLst>
              <a:ext uri="{FF2B5EF4-FFF2-40B4-BE49-F238E27FC236}">
                <a16:creationId xmlns:a16="http://schemas.microsoft.com/office/drawing/2014/main" id="{DF82D3B3-3B29-45C2-9EEB-34B89E90842A}"/>
              </a:ext>
            </a:extLst>
          </p:cNvPr>
          <p:cNvSpPr/>
          <p:nvPr/>
        </p:nvSpPr>
        <p:spPr>
          <a:xfrm rot="5400000">
            <a:off x="2791590" y="3704840"/>
            <a:ext cx="841784" cy="57606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8" name="QuadreDeText 7">
            <a:extLst>
              <a:ext uri="{FF2B5EF4-FFF2-40B4-BE49-F238E27FC236}">
                <a16:creationId xmlns:a16="http://schemas.microsoft.com/office/drawing/2014/main" id="{9B0B395F-113E-4711-9888-C221A6C201A3}"/>
              </a:ext>
            </a:extLst>
          </p:cNvPr>
          <p:cNvSpPr txBox="1"/>
          <p:nvPr/>
        </p:nvSpPr>
        <p:spPr>
          <a:xfrm>
            <a:off x="3443987" y="3808206"/>
            <a:ext cx="1568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b="1" dirty="0"/>
              <a:t>Conseqüència</a:t>
            </a:r>
          </a:p>
        </p:txBody>
      </p:sp>
      <p:pic>
        <p:nvPicPr>
          <p:cNvPr id="34" name="Imagen 1">
            <a:extLst>
              <a:ext uri="{FF2B5EF4-FFF2-40B4-BE49-F238E27FC236}">
                <a16:creationId xmlns:a16="http://schemas.microsoft.com/office/drawing/2014/main" id="{431D3A8C-CB6D-4BA1-88A2-571129AC7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64" y="6013450"/>
            <a:ext cx="33813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Imatge 41">
            <a:extLst>
              <a:ext uri="{FF2B5EF4-FFF2-40B4-BE49-F238E27FC236}">
                <a16:creationId xmlns:a16="http://schemas.microsoft.com/office/drawing/2014/main" id="{4858D8E3-B03D-455B-8CAA-C2D4B9AA17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33" y="5729502"/>
            <a:ext cx="2205608" cy="88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28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uiExpand="1" build="p"/>
      <p:bldP spid="6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6048914D-586A-4EDE-AE4B-9DC8BA8F3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111" y="762540"/>
            <a:ext cx="10018713" cy="654968"/>
          </a:xfrm>
        </p:spPr>
        <p:txBody>
          <a:bodyPr>
            <a:normAutofit fontScale="90000"/>
          </a:bodyPr>
          <a:lstStyle/>
          <a:p>
            <a:r>
              <a:rPr lang="ca-ES" b="1" dirty="0"/>
              <a:t>On pot fer –se la inscripció o les modificacions de dades de les entitats?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5B8A0A66-347F-47C0-8066-CCF52F4CA1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dirty="0"/>
              <a:t>Web: </a:t>
            </a:r>
            <a:r>
              <a:rPr lang="ca-ES" dirty="0">
                <a:hlinkClick r:id="rId2"/>
              </a:rPr>
              <a:t>https://tramits.tarragona.cat/DetallTramit.aspx?IdTema=12&amp;IdTramit=46</a:t>
            </a:r>
            <a:endParaRPr lang="ca-ES" dirty="0"/>
          </a:p>
          <a:p>
            <a:endParaRPr lang="ca-ES" dirty="0"/>
          </a:p>
          <a:p>
            <a:pPr marL="0" indent="0">
              <a:buNone/>
            </a:pPr>
            <a:endParaRPr lang="ca-ES" dirty="0"/>
          </a:p>
          <a:p>
            <a:endParaRPr lang="ca-E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B89FD5-DF30-4D4E-A94E-A6B38F4E32CD}"/>
              </a:ext>
            </a:extLst>
          </p:cNvPr>
          <p:cNvSpPr/>
          <p:nvPr/>
        </p:nvSpPr>
        <p:spPr>
          <a:xfrm>
            <a:off x="6960096" y="2078694"/>
            <a:ext cx="4248472" cy="9361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 dirty="0">
                <a:solidFill>
                  <a:srgbClr val="FF0000"/>
                </a:solidFill>
              </a:rPr>
              <a:t>És necessari disposar de qualsevol dels certificats digitals abans esmentats!</a:t>
            </a:r>
          </a:p>
        </p:txBody>
      </p:sp>
      <p:pic>
        <p:nvPicPr>
          <p:cNvPr id="8" name="Imagen 1">
            <a:extLst>
              <a:ext uri="{FF2B5EF4-FFF2-40B4-BE49-F238E27FC236}">
                <a16:creationId xmlns:a16="http://schemas.microsoft.com/office/drawing/2014/main" id="{B052594B-0902-4DE9-9760-53032A49C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64" y="6013450"/>
            <a:ext cx="33813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tge 8">
            <a:extLst>
              <a:ext uri="{FF2B5EF4-FFF2-40B4-BE49-F238E27FC236}">
                <a16:creationId xmlns:a16="http://schemas.microsoft.com/office/drawing/2014/main" id="{8668D338-9CCD-4597-972D-08DBF85DAF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791200"/>
            <a:ext cx="2205608" cy="88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23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1847528" y="735796"/>
            <a:ext cx="6864212" cy="194660"/>
          </a:xfrm>
        </p:spPr>
        <p:txBody>
          <a:bodyPr>
            <a:noAutofit/>
          </a:bodyPr>
          <a:lstStyle/>
          <a:p>
            <a:r>
              <a:rPr lang="ca-ES" dirty="0"/>
              <a:t>3. </a:t>
            </a:r>
            <a:r>
              <a:rPr lang="ca-ES" b="1" dirty="0"/>
              <a:t>Normativa aplicable a les subvencions</a:t>
            </a:r>
          </a:p>
        </p:txBody>
      </p:sp>
      <p:pic>
        <p:nvPicPr>
          <p:cNvPr id="4" name="Imagen 1">
            <a:extLst>
              <a:ext uri="{FF2B5EF4-FFF2-40B4-BE49-F238E27FC236}">
                <a16:creationId xmlns:a16="http://schemas.microsoft.com/office/drawing/2014/main" id="{C7CA428C-6BF2-45D9-9DB1-C83C2EFDE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336" y="6144890"/>
            <a:ext cx="2733303" cy="55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E44B8DBE-5EB4-416B-A996-8F5C0CF67ACB}"/>
              </a:ext>
            </a:extLst>
          </p:cNvPr>
          <p:cNvSpPr txBox="1"/>
          <p:nvPr/>
        </p:nvSpPr>
        <p:spPr>
          <a:xfrm>
            <a:off x="4218505" y="1553865"/>
            <a:ext cx="7590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altLang="es-ES" dirty="0"/>
              <a:t>Llei 38/2003, de 17 de novembre, General de Subvencions. </a:t>
            </a:r>
            <a:r>
              <a:rPr lang="ca-ES" altLang="es-ES" b="1" dirty="0"/>
              <a:t>(LGS)</a:t>
            </a:r>
            <a:r>
              <a:rPr lang="ca-ES" altLang="es-ES" dirty="0"/>
              <a:t>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7E1DB5B-EB99-4BEC-A5F3-ADA83348B876}"/>
              </a:ext>
            </a:extLst>
          </p:cNvPr>
          <p:cNvSpPr txBox="1"/>
          <p:nvPr/>
        </p:nvSpPr>
        <p:spPr>
          <a:xfrm>
            <a:off x="4218505" y="2047596"/>
            <a:ext cx="7520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/>
              <a:t>Reial Decret 887/2006, de 21 de juliol, pel qual s’aprova el Reglament de la Llei 38/2003, de 17 de novembre, General de Subvencions </a:t>
            </a:r>
            <a:r>
              <a:rPr lang="ca-ES" b="1" dirty="0"/>
              <a:t>(RGLS)</a:t>
            </a:r>
            <a:endParaRPr lang="ca-ES" altLang="es-ES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2D46F7D-0DAB-4878-AB09-E43BF014A460}"/>
              </a:ext>
            </a:extLst>
          </p:cNvPr>
          <p:cNvSpPr txBox="1"/>
          <p:nvPr/>
        </p:nvSpPr>
        <p:spPr>
          <a:xfrm>
            <a:off x="4218505" y="3141492"/>
            <a:ext cx="7486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/>
              <a:t>Decret 179/1995, de 13 de juny, pel qual s'aprova el reglament d'obres, activitats i serveis dels ens locals </a:t>
            </a:r>
            <a:r>
              <a:rPr lang="ca-ES" b="1" dirty="0"/>
              <a:t>(ROAS)</a:t>
            </a:r>
          </a:p>
        </p:txBody>
      </p:sp>
      <p:sp>
        <p:nvSpPr>
          <p:cNvPr id="14" name="CuadroTexto 6">
            <a:extLst>
              <a:ext uri="{FF2B5EF4-FFF2-40B4-BE49-F238E27FC236}">
                <a16:creationId xmlns:a16="http://schemas.microsoft.com/office/drawing/2014/main" id="{619CDB3F-EBD1-43CE-AE1C-6EC778004E21}"/>
              </a:ext>
            </a:extLst>
          </p:cNvPr>
          <p:cNvSpPr txBox="1"/>
          <p:nvPr/>
        </p:nvSpPr>
        <p:spPr>
          <a:xfrm>
            <a:off x="4218503" y="4726282"/>
            <a:ext cx="7486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/>
              <a:t>Ordenança General de Subvencions </a:t>
            </a:r>
            <a:r>
              <a:rPr lang="ca-ES" b="1" dirty="0"/>
              <a:t>(OGS)</a:t>
            </a:r>
          </a:p>
        </p:txBody>
      </p:sp>
      <p:sp>
        <p:nvSpPr>
          <p:cNvPr id="11" name="QuadreDeText 10">
            <a:extLst>
              <a:ext uri="{FF2B5EF4-FFF2-40B4-BE49-F238E27FC236}">
                <a16:creationId xmlns:a16="http://schemas.microsoft.com/office/drawing/2014/main" id="{3F1E4A14-4114-418B-9E52-19F4A9A663D5}"/>
              </a:ext>
            </a:extLst>
          </p:cNvPr>
          <p:cNvSpPr txBox="1"/>
          <p:nvPr/>
        </p:nvSpPr>
        <p:spPr>
          <a:xfrm>
            <a:off x="2476975" y="1968201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/>
              <a:t>Estatal</a:t>
            </a:r>
          </a:p>
        </p:txBody>
      </p:sp>
      <p:sp>
        <p:nvSpPr>
          <p:cNvPr id="16" name="Clau d'obertura 15">
            <a:extLst>
              <a:ext uri="{FF2B5EF4-FFF2-40B4-BE49-F238E27FC236}">
                <a16:creationId xmlns:a16="http://schemas.microsoft.com/office/drawing/2014/main" id="{93CF0412-8B00-4930-8E90-E6807CEFE3A1}"/>
              </a:ext>
            </a:extLst>
          </p:cNvPr>
          <p:cNvSpPr/>
          <p:nvPr/>
        </p:nvSpPr>
        <p:spPr>
          <a:xfrm>
            <a:off x="3431704" y="1484784"/>
            <a:ext cx="504056" cy="1336166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7" name="QuadreDeText 16">
            <a:extLst>
              <a:ext uri="{FF2B5EF4-FFF2-40B4-BE49-F238E27FC236}">
                <a16:creationId xmlns:a16="http://schemas.microsoft.com/office/drawing/2014/main" id="{94337A7F-40BF-4FA0-9615-9DD1404D2ED9}"/>
              </a:ext>
            </a:extLst>
          </p:cNvPr>
          <p:cNvSpPr txBox="1"/>
          <p:nvPr/>
        </p:nvSpPr>
        <p:spPr>
          <a:xfrm>
            <a:off x="2162701" y="3477731"/>
            <a:ext cx="1521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/>
              <a:t>Autonòmic</a:t>
            </a:r>
          </a:p>
        </p:txBody>
      </p:sp>
      <p:sp>
        <p:nvSpPr>
          <p:cNvPr id="19" name="QuadreDeText 18">
            <a:extLst>
              <a:ext uri="{FF2B5EF4-FFF2-40B4-BE49-F238E27FC236}">
                <a16:creationId xmlns:a16="http://schemas.microsoft.com/office/drawing/2014/main" id="{11A2E5C3-B935-4F7F-AD5E-77453B0B6228}"/>
              </a:ext>
            </a:extLst>
          </p:cNvPr>
          <p:cNvSpPr txBox="1"/>
          <p:nvPr/>
        </p:nvSpPr>
        <p:spPr>
          <a:xfrm>
            <a:off x="2162701" y="5003884"/>
            <a:ext cx="1521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/>
              <a:t>Municipi</a:t>
            </a:r>
          </a:p>
        </p:txBody>
      </p:sp>
      <p:sp>
        <p:nvSpPr>
          <p:cNvPr id="21" name="CuadroTexto 6">
            <a:extLst>
              <a:ext uri="{FF2B5EF4-FFF2-40B4-BE49-F238E27FC236}">
                <a16:creationId xmlns:a16="http://schemas.microsoft.com/office/drawing/2014/main" id="{A45B7386-0573-438D-88C8-838A46320DB6}"/>
              </a:ext>
            </a:extLst>
          </p:cNvPr>
          <p:cNvSpPr txBox="1"/>
          <p:nvPr/>
        </p:nvSpPr>
        <p:spPr>
          <a:xfrm>
            <a:off x="4218502" y="5467782"/>
            <a:ext cx="7486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/>
              <a:t>Bases Reguladores de la subvenció/conveni</a:t>
            </a:r>
          </a:p>
        </p:txBody>
      </p:sp>
      <p:sp>
        <p:nvSpPr>
          <p:cNvPr id="22" name="CuadroTexto 6">
            <a:extLst>
              <a:ext uri="{FF2B5EF4-FFF2-40B4-BE49-F238E27FC236}">
                <a16:creationId xmlns:a16="http://schemas.microsoft.com/office/drawing/2014/main" id="{F6485588-13BC-4962-87E7-EF471A386E38}"/>
              </a:ext>
            </a:extLst>
          </p:cNvPr>
          <p:cNvSpPr txBox="1"/>
          <p:nvPr/>
        </p:nvSpPr>
        <p:spPr>
          <a:xfrm>
            <a:off x="4217501" y="5112550"/>
            <a:ext cx="7486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/>
              <a:t>Pla Estratègic de Subvencions </a:t>
            </a:r>
            <a:r>
              <a:rPr lang="ca-ES" b="1" dirty="0"/>
              <a:t>(PES)</a:t>
            </a:r>
          </a:p>
        </p:txBody>
      </p:sp>
      <p:sp>
        <p:nvSpPr>
          <p:cNvPr id="23" name="Clau d'obertura 22">
            <a:extLst>
              <a:ext uri="{FF2B5EF4-FFF2-40B4-BE49-F238E27FC236}">
                <a16:creationId xmlns:a16="http://schemas.microsoft.com/office/drawing/2014/main" id="{32FEEEA7-F2FA-41AA-9D45-993F22444733}"/>
              </a:ext>
            </a:extLst>
          </p:cNvPr>
          <p:cNvSpPr/>
          <p:nvPr/>
        </p:nvSpPr>
        <p:spPr>
          <a:xfrm>
            <a:off x="3431704" y="4566030"/>
            <a:ext cx="504056" cy="1336166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6" name="CuadroTexto 6">
            <a:extLst>
              <a:ext uri="{FF2B5EF4-FFF2-40B4-BE49-F238E27FC236}">
                <a16:creationId xmlns:a16="http://schemas.microsoft.com/office/drawing/2014/main" id="{9AAE892C-35E7-467C-87AB-2CBB84D11423}"/>
              </a:ext>
            </a:extLst>
          </p:cNvPr>
          <p:cNvSpPr txBox="1"/>
          <p:nvPr/>
        </p:nvSpPr>
        <p:spPr>
          <a:xfrm>
            <a:off x="4218504" y="3767446"/>
            <a:ext cx="7486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/>
              <a:t>Decret Legislatiu 2/2003, de 28 d’abril, pel qual s’aprova el Text Refós de la Llei Municipal i de Règim Local de Catalunya </a:t>
            </a:r>
            <a:r>
              <a:rPr lang="ca-ES" b="1" dirty="0"/>
              <a:t>(TRLMRLC)</a:t>
            </a:r>
          </a:p>
        </p:txBody>
      </p:sp>
      <p:sp>
        <p:nvSpPr>
          <p:cNvPr id="27" name="Clau d'obertura 26">
            <a:extLst>
              <a:ext uri="{FF2B5EF4-FFF2-40B4-BE49-F238E27FC236}">
                <a16:creationId xmlns:a16="http://schemas.microsoft.com/office/drawing/2014/main" id="{B3B2EF25-47E0-40C9-B77F-CE8E98D5B561}"/>
              </a:ext>
            </a:extLst>
          </p:cNvPr>
          <p:cNvSpPr/>
          <p:nvPr/>
        </p:nvSpPr>
        <p:spPr>
          <a:xfrm>
            <a:off x="3431704" y="3010937"/>
            <a:ext cx="504056" cy="1336166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28" name="Imatge 27">
            <a:extLst>
              <a:ext uri="{FF2B5EF4-FFF2-40B4-BE49-F238E27FC236}">
                <a16:creationId xmlns:a16="http://schemas.microsoft.com/office/drawing/2014/main" id="{F6715767-5BC6-4F00-9FC0-3F00009348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33" y="5729502"/>
            <a:ext cx="2205608" cy="88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17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7" grpId="0"/>
      <p:bldP spid="14" grpId="0"/>
      <p:bldP spid="11" grpId="0"/>
      <p:bldP spid="16" grpId="0" animBg="1"/>
      <p:bldP spid="17" grpId="0"/>
      <p:bldP spid="19" grpId="0"/>
      <p:bldP spid="21" grpId="0"/>
      <p:bldP spid="22" grpId="0"/>
      <p:bldP spid="23" grpId="0" animBg="1"/>
      <p:bldP spid="26" grpId="0"/>
      <p:bldP spid="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8F047A9E-6D95-466F-AC26-E441AEF7D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480" y="476673"/>
            <a:ext cx="10018713" cy="590128"/>
          </a:xfrm>
        </p:spPr>
        <p:txBody>
          <a:bodyPr>
            <a:normAutofit fontScale="90000"/>
          </a:bodyPr>
          <a:lstStyle/>
          <a:p>
            <a:r>
              <a:rPr lang="ca-ES" dirty="0"/>
              <a:t>4. </a:t>
            </a:r>
            <a:r>
              <a:rPr lang="ca-ES" b="1" dirty="0"/>
              <a:t>Bases de la subvenció i convocatòria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A02761BC-D318-4931-A9C2-48E4C26EA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4085" y="1246158"/>
            <a:ext cx="3387553" cy="4450432"/>
          </a:xfrm>
        </p:spPr>
        <p:txBody>
          <a:bodyPr/>
          <a:lstStyle/>
          <a:p>
            <a:pPr marL="0" indent="0">
              <a:buNone/>
            </a:pPr>
            <a:r>
              <a:rPr lang="ca-ES" dirty="0"/>
              <a:t>Quatres línies subvencionables (Convocatòria 2021):</a:t>
            </a:r>
          </a:p>
        </p:txBody>
      </p:sp>
      <p:sp>
        <p:nvSpPr>
          <p:cNvPr id="5" name="Clau d'obertura 4">
            <a:extLst>
              <a:ext uri="{FF2B5EF4-FFF2-40B4-BE49-F238E27FC236}">
                <a16:creationId xmlns:a16="http://schemas.microsoft.com/office/drawing/2014/main" id="{27E19631-CFD1-4FB3-8864-EF3A0033F487}"/>
              </a:ext>
            </a:extLst>
          </p:cNvPr>
          <p:cNvSpPr/>
          <p:nvPr/>
        </p:nvSpPr>
        <p:spPr>
          <a:xfrm>
            <a:off x="4871864" y="1066799"/>
            <a:ext cx="576064" cy="4861386"/>
          </a:xfrm>
          <a:prstGeom prst="lef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6" name="QuadreDeText 5">
            <a:extLst>
              <a:ext uri="{FF2B5EF4-FFF2-40B4-BE49-F238E27FC236}">
                <a16:creationId xmlns:a16="http://schemas.microsoft.com/office/drawing/2014/main" id="{03BBCEAC-5766-4CF3-B42E-B3354C004215}"/>
              </a:ext>
            </a:extLst>
          </p:cNvPr>
          <p:cNvSpPr txBox="1"/>
          <p:nvPr/>
        </p:nvSpPr>
        <p:spPr>
          <a:xfrm>
            <a:off x="5739780" y="1629061"/>
            <a:ext cx="547260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ca-ES" i="0" u="none" strike="noStrike" baseline="0" dirty="0">
                <a:latin typeface="+mj-lt"/>
              </a:rPr>
              <a:t>Manteniment i funcionament del local social. </a:t>
            </a:r>
            <a:r>
              <a:rPr lang="ca-ES" i="0" u="none" strike="noStrike" baseline="0" dirty="0">
                <a:latin typeface="+mj-lt"/>
                <a:sym typeface="Wingdings" panose="05000000000000000000" pitchFamily="2" charset="2"/>
              </a:rPr>
              <a:t> Import màxim 1.300€</a:t>
            </a:r>
            <a:endParaRPr lang="ca-ES" i="0" u="none" strike="noStrike" baseline="0" dirty="0">
              <a:latin typeface="+mj-lt"/>
            </a:endParaRPr>
          </a:p>
          <a:p>
            <a:pPr marL="342900" indent="-342900" algn="just">
              <a:buFont typeface="+mj-lt"/>
              <a:buAutoNum type="arabicPeriod"/>
            </a:pPr>
            <a:endParaRPr lang="ca-ES" i="0" u="none" strike="noStrike" baseline="0" dirty="0">
              <a:latin typeface="+mj-lt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ca-ES" i="0" u="none" strike="noStrike" baseline="0" dirty="0">
                <a:latin typeface="+mj-lt"/>
              </a:rPr>
              <a:t>Projectes i/o activitats lúdiques, esportives, culturals i festives. </a:t>
            </a:r>
            <a:r>
              <a:rPr lang="ca-ES" i="0" u="none" strike="noStrike" baseline="0" dirty="0">
                <a:latin typeface="+mj-lt"/>
                <a:sym typeface="Wingdings" panose="05000000000000000000" pitchFamily="2" charset="2"/>
              </a:rPr>
              <a:t> Import màxim 7.400€</a:t>
            </a:r>
            <a:endParaRPr lang="ca-ES" dirty="0">
              <a:latin typeface="+mj-lt"/>
            </a:endParaRPr>
          </a:p>
          <a:p>
            <a:pPr marL="342900" indent="-342900" algn="just">
              <a:buFont typeface="+mj-lt"/>
              <a:buAutoNum type="arabicPeriod"/>
            </a:pPr>
            <a:endParaRPr lang="ca-ES" i="0" u="none" strike="noStrike" baseline="0" dirty="0">
              <a:latin typeface="+mj-lt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ca-ES" i="0" u="none" strike="noStrike" baseline="0" dirty="0">
                <a:latin typeface="+mj-lt"/>
              </a:rPr>
              <a:t>Activitats i/o projectes d’assessorament, d’atenció als veïns i veïnes, de formació i d’informació i promoció de l’entitat </a:t>
            </a:r>
            <a:r>
              <a:rPr lang="ca-ES" i="0" u="none" strike="noStrike" baseline="0" dirty="0">
                <a:latin typeface="+mj-lt"/>
                <a:sym typeface="Wingdings" panose="05000000000000000000" pitchFamily="2" charset="2"/>
              </a:rPr>
              <a:t> Import màxim 3.300€</a:t>
            </a:r>
            <a:endParaRPr lang="ca-ES" i="0" u="none" strike="noStrike" baseline="0" dirty="0">
              <a:latin typeface="+mj-lt"/>
            </a:endParaRPr>
          </a:p>
          <a:p>
            <a:pPr marL="342900" indent="-342900" algn="just">
              <a:buFont typeface="+mj-lt"/>
              <a:buAutoNum type="arabicPeriod"/>
            </a:pPr>
            <a:endParaRPr lang="ca-ES" dirty="0">
              <a:latin typeface="+mj-lt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ca-ES" dirty="0">
                <a:latin typeface="+mj-lt"/>
              </a:rPr>
              <a:t>Activitats i projectes de suport, assessorament i promoció de l’associacionisme (específica per a federacions) </a:t>
            </a:r>
            <a:r>
              <a:rPr lang="ca-ES" dirty="0">
                <a:latin typeface="+mj-lt"/>
                <a:sym typeface="Wingdings" panose="05000000000000000000" pitchFamily="2" charset="2"/>
              </a:rPr>
              <a:t> Import màxim 2.000€</a:t>
            </a:r>
            <a:endParaRPr lang="ca-ES" dirty="0">
              <a:latin typeface="+mj-lt"/>
            </a:endParaRPr>
          </a:p>
        </p:txBody>
      </p:sp>
      <p:pic>
        <p:nvPicPr>
          <p:cNvPr id="9" name="Imagen 1">
            <a:extLst>
              <a:ext uri="{FF2B5EF4-FFF2-40B4-BE49-F238E27FC236}">
                <a16:creationId xmlns:a16="http://schemas.microsoft.com/office/drawing/2014/main" id="{4AE0B14F-17A5-4F73-ABD8-228B2C657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64" y="6013450"/>
            <a:ext cx="33813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tge 9">
            <a:extLst>
              <a:ext uri="{FF2B5EF4-FFF2-40B4-BE49-F238E27FC236}">
                <a16:creationId xmlns:a16="http://schemas.microsoft.com/office/drawing/2014/main" id="{B90A5863-49D5-4463-B711-DC08F5C920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33" y="5729502"/>
            <a:ext cx="2205608" cy="88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582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2171272" y="1012004"/>
            <a:ext cx="2562119" cy="479540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a-ES" dirty="0">
                <a:solidFill>
                  <a:schemeClr val="tx1"/>
                </a:solidFill>
              </a:rPr>
              <a:t>Índex</a:t>
            </a:r>
          </a:p>
        </p:txBody>
      </p:sp>
      <p:graphicFrame>
        <p:nvGraphicFramePr>
          <p:cNvPr id="30" name="4 Marcador de contenido">
            <a:extLst>
              <a:ext uri="{FF2B5EF4-FFF2-40B4-BE49-F238E27FC236}">
                <a16:creationId xmlns:a16="http://schemas.microsoft.com/office/drawing/2014/main" id="{0B2C4FBC-445F-4A64-B093-9115E659EE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061560"/>
              </p:ext>
            </p:extLst>
          </p:nvPr>
        </p:nvGraphicFramePr>
        <p:xfrm>
          <a:off x="5419726" y="470924"/>
          <a:ext cx="4885203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1">
            <a:extLst>
              <a:ext uri="{FF2B5EF4-FFF2-40B4-BE49-F238E27FC236}">
                <a16:creationId xmlns:a16="http://schemas.microsoft.com/office/drawing/2014/main" id="{09E7F63A-B07A-4954-8B7A-CD9B10415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241" y="6013450"/>
            <a:ext cx="33813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tge 5">
            <a:extLst>
              <a:ext uri="{FF2B5EF4-FFF2-40B4-BE49-F238E27FC236}">
                <a16:creationId xmlns:a16="http://schemas.microsoft.com/office/drawing/2014/main" id="{BF4D290C-02A2-4117-AB0F-DD07F40DB31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376" y="463764"/>
            <a:ext cx="2205608" cy="88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9134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QuadreDeText 5">
            <a:extLst>
              <a:ext uri="{FF2B5EF4-FFF2-40B4-BE49-F238E27FC236}">
                <a16:creationId xmlns:a16="http://schemas.microsoft.com/office/drawing/2014/main" id="{16738B86-79E3-4BAB-B518-83C895C93347}"/>
              </a:ext>
            </a:extLst>
          </p:cNvPr>
          <p:cNvSpPr txBox="1"/>
          <p:nvPr/>
        </p:nvSpPr>
        <p:spPr>
          <a:xfrm>
            <a:off x="1247730" y="1916832"/>
            <a:ext cx="10356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a-ES" b="1" dirty="0">
                <a:latin typeface="Corbel (Cos)"/>
                <a:cs typeface="Calibri" panose="020F0502020204030204" pitchFamily="34" charset="0"/>
              </a:rPr>
              <a:t>Qui es pot presentar?:  </a:t>
            </a:r>
            <a:r>
              <a:rPr lang="ca-ES" dirty="0">
                <a:latin typeface="Corbel (Cos)"/>
                <a:cs typeface="Calibri" panose="020F0502020204030204" pitchFamily="34" charset="0"/>
              </a:rPr>
              <a:t>T</a:t>
            </a:r>
            <a:r>
              <a:rPr lang="ca-ES" b="0" i="0" u="none" strike="noStrike" baseline="0" dirty="0">
                <a:latin typeface="Corbel (Cos)"/>
                <a:cs typeface="Calibri" panose="020F0502020204030204" pitchFamily="34" charset="0"/>
              </a:rPr>
              <a:t>otes les associacions de veïns i federacions veïnals de Tarragona que reflecteixin als seus objectius segons Estatuts el caràcter d’entitat veïnal.</a:t>
            </a:r>
            <a:endParaRPr lang="ca-ES" dirty="0">
              <a:latin typeface="Corbel (Cos)"/>
              <a:cs typeface="Calibri" panose="020F0502020204030204" pitchFamily="34" charset="0"/>
            </a:endParaRPr>
          </a:p>
        </p:txBody>
      </p:sp>
      <p:sp>
        <p:nvSpPr>
          <p:cNvPr id="9" name="QuadreDeText 8">
            <a:extLst>
              <a:ext uri="{FF2B5EF4-FFF2-40B4-BE49-F238E27FC236}">
                <a16:creationId xmlns:a16="http://schemas.microsoft.com/office/drawing/2014/main" id="{56772D30-E050-429C-98D8-EEF93E7BAEF0}"/>
              </a:ext>
            </a:extLst>
          </p:cNvPr>
          <p:cNvSpPr txBox="1"/>
          <p:nvPr/>
        </p:nvSpPr>
        <p:spPr>
          <a:xfrm>
            <a:off x="1247730" y="2636912"/>
            <a:ext cx="93828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b="1" dirty="0"/>
              <a:t>Quins requisits s’han de complir?: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a-ES" b="1" dirty="0"/>
          </a:p>
          <a:p>
            <a:pPr marL="800100" lvl="1" indent="-342900" algn="just">
              <a:buFont typeface="+mj-lt"/>
              <a:buAutoNum type="arabicPeriod"/>
            </a:pPr>
            <a:r>
              <a:rPr lang="ca-ES" dirty="0"/>
              <a:t>Estar inscrites al Registre Municipal d’Entitats, amb una antiguitat mínima d’un any a partir de la data de sol·licitud i tenir-hi les dades actualitzades.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ca-ES" dirty="0"/>
              <a:t>Tenir presència de base social a la ciutat de Tarragona.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ca-ES" dirty="0"/>
              <a:t>Trobar-se al corrent de pagament en les seves obligacions tributàries, amb la Seguretat Social i amb l’Ajuntament.</a:t>
            </a:r>
            <a:r>
              <a:rPr lang="es-ES" b="0" i="0" dirty="0">
                <a:solidFill>
                  <a:srgbClr val="666666"/>
                </a:solidFill>
                <a:effectLst/>
                <a:latin typeface="Montserrat" panose="00000500000000000000" pitchFamily="2" charset="0"/>
              </a:rPr>
              <a:t> </a:t>
            </a:r>
            <a:endParaRPr lang="ca-ES" dirty="0"/>
          </a:p>
          <a:p>
            <a:pPr marL="800100" lvl="1" indent="-342900" algn="just">
              <a:buFont typeface="+mj-lt"/>
              <a:buAutoNum type="arabicPeriod"/>
            </a:pPr>
            <a:r>
              <a:rPr lang="ca-ES" dirty="0"/>
              <a:t>Que els seus objectius, segons Estatuts, estiguin relacionats amb l’objecte de la convocatòria.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ca-ES" dirty="0"/>
              <a:t>No estar inclosos en cap dels supòsits de prohibició per obtenir la condició de beneficiari o d’entitat col·laboradora previstos en la LGS.</a:t>
            </a:r>
          </a:p>
          <a:p>
            <a:pPr marL="342900" indent="-342900">
              <a:buFont typeface="+mj-lt"/>
              <a:buAutoNum type="arabicPeriod"/>
            </a:pPr>
            <a:endParaRPr lang="ca-ES" dirty="0"/>
          </a:p>
          <a:p>
            <a:endParaRPr lang="ca-ES" dirty="0"/>
          </a:p>
          <a:p>
            <a:endParaRPr lang="ca-ES" dirty="0"/>
          </a:p>
        </p:txBody>
      </p:sp>
      <p:sp>
        <p:nvSpPr>
          <p:cNvPr id="12" name="QuadreDeText 11">
            <a:extLst>
              <a:ext uri="{FF2B5EF4-FFF2-40B4-BE49-F238E27FC236}">
                <a16:creationId xmlns:a16="http://schemas.microsoft.com/office/drawing/2014/main" id="{69EAAA0F-2B4C-41F0-B381-A43236D02076}"/>
              </a:ext>
            </a:extLst>
          </p:cNvPr>
          <p:cNvSpPr txBox="1"/>
          <p:nvPr/>
        </p:nvSpPr>
        <p:spPr>
          <a:xfrm>
            <a:off x="1251957" y="548680"/>
            <a:ext cx="103567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a-ES" b="1" dirty="0">
                <a:latin typeface="Corbel (Cos)"/>
                <a:cs typeface="Calibri" panose="020F0502020204030204" pitchFamily="34" charset="0"/>
              </a:rPr>
              <a:t>On es publiquen les bases i la convocatòria?: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a-ES" dirty="0">
                <a:latin typeface="Corbel (Cos)"/>
                <a:cs typeface="Calibri" panose="020F0502020204030204" pitchFamily="34" charset="0"/>
              </a:rPr>
              <a:t>Butlletí oficial de la Província (BOPT)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a-ES" dirty="0">
                <a:latin typeface="Corbel (Cos)"/>
                <a:cs typeface="Calibri" panose="020F0502020204030204" pitchFamily="34" charset="0"/>
              </a:rPr>
              <a:t>Base de Dades Nacional de Subvencions (BDNS)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a-ES" b="0" i="0" u="none" strike="noStrike" baseline="0" dirty="0">
                <a:latin typeface="Corbel (Cos)"/>
                <a:cs typeface="Calibri" panose="020F0502020204030204" pitchFamily="34" charset="0"/>
              </a:rPr>
              <a:t>Seu electrònica de l’Ajuntament de Tarragona</a:t>
            </a:r>
            <a:endParaRPr lang="ca-ES" dirty="0">
              <a:latin typeface="Corbel (Cos)"/>
              <a:cs typeface="Calibri" panose="020F0502020204030204" pitchFamily="34" charset="0"/>
            </a:endParaRPr>
          </a:p>
        </p:txBody>
      </p:sp>
      <p:pic>
        <p:nvPicPr>
          <p:cNvPr id="13" name="Imagen 1">
            <a:extLst>
              <a:ext uri="{FF2B5EF4-FFF2-40B4-BE49-F238E27FC236}">
                <a16:creationId xmlns:a16="http://schemas.microsoft.com/office/drawing/2014/main" id="{3147899A-8B04-4786-B624-CB8E0E859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64" y="6013450"/>
            <a:ext cx="33813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tge 13">
            <a:extLst>
              <a:ext uri="{FF2B5EF4-FFF2-40B4-BE49-F238E27FC236}">
                <a16:creationId xmlns:a16="http://schemas.microsoft.com/office/drawing/2014/main" id="{79195F3C-C9D1-4062-A2F4-F8A916AF3A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06" y="5813856"/>
            <a:ext cx="2205608" cy="88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2957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6C28FDD3-0B17-4E00-90E0-7695D8254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1504" y="1520788"/>
            <a:ext cx="10018713" cy="3816424"/>
          </a:xfrm>
        </p:spPr>
        <p:txBody>
          <a:bodyPr>
            <a:normAutofit fontScale="70000" lnSpcReduction="20000"/>
          </a:bodyPr>
          <a:lstStyle/>
          <a:p>
            <a:r>
              <a:rPr lang="ca-ES" sz="6400" b="1" dirty="0"/>
              <a:t>Qui no es pot presentar?</a:t>
            </a:r>
          </a:p>
          <a:p>
            <a:pPr marL="914400" lvl="1" indent="-457200" algn="just">
              <a:buFont typeface="+mj-lt"/>
              <a:buAutoNum type="arabicPeriod"/>
            </a:pPr>
            <a:endParaRPr lang="ca-ES" sz="2900" dirty="0"/>
          </a:p>
          <a:p>
            <a:pPr marL="914400" lvl="1" indent="-457200" algn="just">
              <a:buFont typeface="+mj-lt"/>
              <a:buAutoNum type="arabicPeriod"/>
            </a:pPr>
            <a:r>
              <a:rPr lang="ca-ES" sz="2900" dirty="0"/>
              <a:t>Les entitats que a la data de presentació de la sol·licitud de la subvenció tinguin alguna una altra pendent de justificar o que es trobi pendent de reintegrament, fins a dos anys abans de l’any de la convocatòria actual.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ca-ES" sz="2900" dirty="0"/>
              <a:t>Les associacions de veïns i/o federacions que tinguin com a finalitat única la defensa dels drets dels seus associats o la gestió de serveis comuns d’un grup de propietaris i propietàries.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ca-ES" sz="2900" dirty="0"/>
              <a:t>Les entitats que estiguin incurses en les causes de prohibició que preveuen els apartats 5 i 6 de l’article 4 de la Llei Orgànica 1/2002, de 22 de març, reguladora del Dret d’associació i en els supòsits previstos a l’article 13 de la LGS.</a:t>
            </a:r>
          </a:p>
          <a:p>
            <a:pPr marL="914400" lvl="1" indent="-457200">
              <a:buFont typeface="+mj-lt"/>
              <a:buAutoNum type="arabicPeriod"/>
            </a:pPr>
            <a:endParaRPr lang="ca-ES" dirty="0"/>
          </a:p>
        </p:txBody>
      </p:sp>
      <p:pic>
        <p:nvPicPr>
          <p:cNvPr id="9" name="Imagen 1">
            <a:extLst>
              <a:ext uri="{FF2B5EF4-FFF2-40B4-BE49-F238E27FC236}">
                <a16:creationId xmlns:a16="http://schemas.microsoft.com/office/drawing/2014/main" id="{6302B0D3-A85A-44C3-A7E4-BDF598411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64" y="6013450"/>
            <a:ext cx="33813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tge 9">
            <a:extLst>
              <a:ext uri="{FF2B5EF4-FFF2-40B4-BE49-F238E27FC236}">
                <a16:creationId xmlns:a16="http://schemas.microsoft.com/office/drawing/2014/main" id="{AFBB6402-B992-4335-AC74-5DCF5DB09C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33" y="5729502"/>
            <a:ext cx="2205608" cy="88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9933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C794266C-96B7-4319-BFC5-561C03240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726976"/>
          </a:xfrm>
        </p:spPr>
        <p:txBody>
          <a:bodyPr/>
          <a:lstStyle/>
          <a:p>
            <a:r>
              <a:rPr lang="ca-ES" dirty="0"/>
              <a:t>Exemple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48B7AC0B-29F0-40ED-9077-D4C979EE1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666999"/>
            <a:ext cx="10018713" cy="1626097"/>
          </a:xfrm>
        </p:spPr>
        <p:txBody>
          <a:bodyPr/>
          <a:lstStyle/>
          <a:p>
            <a:pPr algn="just"/>
            <a:r>
              <a:rPr lang="ca-ES" dirty="0"/>
              <a:t>Si les subvencions del 2019 i/o 2020 no han estat justificades o s’ha sol·licitat per part de l’Ajuntament el reintegrament total o parcial, l’entitat no s’hauria d’haver pogut presentar en la convocatòria del 2021.</a:t>
            </a:r>
          </a:p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6445243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4E68721D-8EE2-4310-A605-F9FF87BBC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0637" y="476672"/>
            <a:ext cx="3333495" cy="150433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400" b="1" noProof="0" dirty="0"/>
              <a:t>5</a:t>
            </a:r>
            <a:r>
              <a:rPr lang="ca-ES" sz="2400" b="1" dirty="0"/>
              <a:t>. </a:t>
            </a:r>
            <a:r>
              <a:rPr lang="ca-ES" b="1" dirty="0"/>
              <a:t>Com es sol·licita la subvenció?</a:t>
            </a:r>
          </a:p>
        </p:txBody>
      </p:sp>
      <p:sp>
        <p:nvSpPr>
          <p:cNvPr id="4" name="QuadreDeText 3">
            <a:extLst>
              <a:ext uri="{FF2B5EF4-FFF2-40B4-BE49-F238E27FC236}">
                <a16:creationId xmlns:a16="http://schemas.microsoft.com/office/drawing/2014/main" id="{DA671485-4922-4690-A34E-B2BB3A065028}"/>
              </a:ext>
            </a:extLst>
          </p:cNvPr>
          <p:cNvSpPr txBox="1"/>
          <p:nvPr/>
        </p:nvSpPr>
        <p:spPr>
          <a:xfrm>
            <a:off x="1343472" y="2436669"/>
            <a:ext cx="3474335" cy="33545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+mj-lt"/>
              <a:buAutoNum type="arabicPeriod"/>
            </a:pPr>
            <a:r>
              <a:rPr lang="ca-ES" dirty="0"/>
              <a:t>Accedir a la pàgina web de l’Ajuntament de les convocatòries de subvencions i ajuts: </a:t>
            </a:r>
            <a:r>
              <a:rPr lang="ca-ES" dirty="0">
                <a:hlinkClick r:id="rId3"/>
              </a:rPr>
              <a:t>https://seu.tarragona.cat/ajutsPublic/listPublicacions</a:t>
            </a:r>
            <a:endParaRPr lang="ca-ES" dirty="0"/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+mj-lt"/>
              <a:buAutoNum type="arabicPeriod"/>
            </a:pPr>
            <a:r>
              <a:rPr lang="ca-ES" dirty="0"/>
              <a:t>Buscar la convocatòria que us interessa </a:t>
            </a:r>
            <a:r>
              <a:rPr lang="ca-ES" dirty="0">
                <a:sym typeface="Wingdings" panose="05000000000000000000" pitchFamily="2" charset="2"/>
              </a:rPr>
              <a:t> </a:t>
            </a:r>
            <a:r>
              <a:rPr lang="ca-ES" dirty="0">
                <a:sym typeface="Wingdings" panose="05000000000000000000" pitchFamily="2" charset="2"/>
                <a:hlinkClick r:id="rId4"/>
              </a:rPr>
              <a:t>https://seu.tarragona.cat/ajutsPublic/showPublicacion/10881</a:t>
            </a:r>
            <a:endParaRPr lang="ca-ES" dirty="0">
              <a:sym typeface="Wingdings" panose="05000000000000000000" pitchFamily="2" charset="2"/>
            </a:endParaRP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endParaRPr lang="en-US" sz="1600" dirty="0"/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endParaRPr lang="en-US" sz="1600" dirty="0"/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endParaRPr lang="en-US" sz="1600" dirty="0"/>
          </a:p>
        </p:txBody>
      </p:sp>
      <p:pic>
        <p:nvPicPr>
          <p:cNvPr id="6" name="Imatge 5">
            <a:extLst>
              <a:ext uri="{FF2B5EF4-FFF2-40B4-BE49-F238E27FC236}">
                <a16:creationId xmlns:a16="http://schemas.microsoft.com/office/drawing/2014/main" id="{E9D12B4C-4A9D-40EC-B43A-F13AE8A9F8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2033" y="1535058"/>
            <a:ext cx="6240990" cy="3354532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7" name="Fletxa: a la dreta ratllada 6">
            <a:extLst>
              <a:ext uri="{FF2B5EF4-FFF2-40B4-BE49-F238E27FC236}">
                <a16:creationId xmlns:a16="http://schemas.microsoft.com/office/drawing/2014/main" id="{9A7C209F-0847-41CC-9DE2-1393207082A2}"/>
              </a:ext>
            </a:extLst>
          </p:cNvPr>
          <p:cNvSpPr/>
          <p:nvPr/>
        </p:nvSpPr>
        <p:spPr>
          <a:xfrm rot="10800000">
            <a:off x="8256240" y="4263893"/>
            <a:ext cx="2232248" cy="21602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8" name="QuadreDeText 7">
            <a:extLst>
              <a:ext uri="{FF2B5EF4-FFF2-40B4-BE49-F238E27FC236}">
                <a16:creationId xmlns:a16="http://schemas.microsoft.com/office/drawing/2014/main" id="{80F11953-8DCF-4B3D-8A7F-BBE7804E92D8}"/>
              </a:ext>
            </a:extLst>
          </p:cNvPr>
          <p:cNvSpPr txBox="1"/>
          <p:nvPr/>
        </p:nvSpPr>
        <p:spPr>
          <a:xfrm>
            <a:off x="5331435" y="5743005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/>
              <a:t>Atenció:</a:t>
            </a:r>
            <a:r>
              <a:rPr lang="ca-ES" dirty="0"/>
              <a:t> Si no s’entra dins el termini no es pot acceptar.</a:t>
            </a:r>
          </a:p>
        </p:txBody>
      </p:sp>
      <p:sp>
        <p:nvSpPr>
          <p:cNvPr id="9" name="Fletxa: a la dreta oscada 8">
            <a:extLst>
              <a:ext uri="{FF2B5EF4-FFF2-40B4-BE49-F238E27FC236}">
                <a16:creationId xmlns:a16="http://schemas.microsoft.com/office/drawing/2014/main" id="{B95CCB0D-6700-4999-A6BB-1ACFBCE7EA07}"/>
              </a:ext>
            </a:extLst>
          </p:cNvPr>
          <p:cNvSpPr/>
          <p:nvPr/>
        </p:nvSpPr>
        <p:spPr>
          <a:xfrm rot="16200000">
            <a:off x="7210344" y="4869057"/>
            <a:ext cx="993842" cy="70601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18" name="Imatge 17">
            <a:extLst>
              <a:ext uri="{FF2B5EF4-FFF2-40B4-BE49-F238E27FC236}">
                <a16:creationId xmlns:a16="http://schemas.microsoft.com/office/drawing/2014/main" id="{7D83F93E-8E33-429D-A635-DFD0B113E9E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33" y="5729502"/>
            <a:ext cx="2205608" cy="885394"/>
          </a:xfrm>
          <a:prstGeom prst="rect">
            <a:avLst/>
          </a:prstGeom>
        </p:spPr>
      </p:pic>
      <p:pic>
        <p:nvPicPr>
          <p:cNvPr id="20" name="Imagen 1">
            <a:extLst>
              <a:ext uri="{FF2B5EF4-FFF2-40B4-BE49-F238E27FC236}">
                <a16:creationId xmlns:a16="http://schemas.microsoft.com/office/drawing/2014/main" id="{CC8A8A01-91A5-4589-AB73-407C41057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64" y="6112336"/>
            <a:ext cx="3381375" cy="58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921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1C33047C-9E38-417C-931D-5AA1B4852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5760" y="908720"/>
            <a:ext cx="7495255" cy="5458544"/>
          </a:xfrm>
        </p:spPr>
        <p:txBody>
          <a:bodyPr>
            <a:normAutofit fontScale="625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ca-ES" sz="3400" b="0" i="0" dirty="0">
                <a:effectLst/>
                <a:latin typeface="+mj-lt"/>
              </a:rPr>
              <a:t>Descripció de les activitats de la línia o línies que presenteu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a-ES" sz="3400" b="0" i="0" dirty="0">
                <a:effectLst/>
                <a:latin typeface="+mj-lt"/>
              </a:rPr>
              <a:t>Balanç general d'ingressos i despeses de l'associació previst per enguany de la línia o línies que presenteu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a-ES" sz="3400" b="0" i="0" dirty="0">
                <a:effectLst/>
                <a:latin typeface="+mj-lt"/>
              </a:rPr>
              <a:t>Quadre resum d'ingressos i despeses de totes les línies demanades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a-ES" sz="3400" b="0" i="0" dirty="0">
                <a:effectLst/>
                <a:latin typeface="+mj-lt"/>
              </a:rPr>
              <a:t>Canals de comunicació i informació amb els veïns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a-ES" sz="3400" b="0" i="0" dirty="0">
                <a:effectLst/>
                <a:latin typeface="+mj-lt"/>
              </a:rPr>
              <a:t>Dades bancàries per fer l'ingrés de la subvenció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a-ES" sz="3400" b="0" i="0" dirty="0">
                <a:effectLst/>
                <a:latin typeface="+mj-lt"/>
              </a:rPr>
              <a:t>Fotocòpia de l'acta o certificat de composició de la junta rectora actual de l'entitat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a-ES" sz="3400" b="0" i="0" dirty="0">
                <a:effectLst/>
                <a:latin typeface="+mj-lt"/>
              </a:rPr>
              <a:t>Certificat conforme l'entitat està al corrent d'obligacions tributàries amb l'Agència Tributària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a-ES" sz="3400" b="0" i="0" dirty="0">
                <a:effectLst/>
                <a:latin typeface="+mj-lt"/>
              </a:rPr>
              <a:t>Certificat de trobar-se al corrent de les obligacions amb la Seguretat Social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a-ES" sz="3400" b="0" i="0" dirty="0">
                <a:effectLst/>
                <a:latin typeface="+mj-lt"/>
              </a:rPr>
              <a:t>Altra documentació o justificació que a efectes de comprovació o concessió de dades pugui acordar-se a les respectives convocatòries de les subvencions</a:t>
            </a:r>
          </a:p>
          <a:p>
            <a:endParaRPr lang="ca-ES" dirty="0"/>
          </a:p>
          <a:p>
            <a:endParaRPr lang="ca-ES" dirty="0"/>
          </a:p>
        </p:txBody>
      </p:sp>
      <p:sp>
        <p:nvSpPr>
          <p:cNvPr id="4" name="QuadreDeText 3">
            <a:extLst>
              <a:ext uri="{FF2B5EF4-FFF2-40B4-BE49-F238E27FC236}">
                <a16:creationId xmlns:a16="http://schemas.microsoft.com/office/drawing/2014/main" id="{23EA5E83-AE6E-4CB0-8167-CF7774786545}"/>
              </a:ext>
            </a:extLst>
          </p:cNvPr>
          <p:cNvSpPr txBox="1"/>
          <p:nvPr/>
        </p:nvSpPr>
        <p:spPr>
          <a:xfrm>
            <a:off x="1046152" y="2503809"/>
            <a:ext cx="26015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b="1" dirty="0">
                <a:latin typeface="+mj-lt"/>
              </a:rPr>
              <a:t>DOCUMENTACIÓ QUE CAL PRESENTAR: </a:t>
            </a:r>
          </a:p>
          <a:p>
            <a:endParaRPr lang="ca-ES" dirty="0"/>
          </a:p>
        </p:txBody>
      </p:sp>
      <p:sp>
        <p:nvSpPr>
          <p:cNvPr id="5" name="Clau d'obertura 4">
            <a:extLst>
              <a:ext uri="{FF2B5EF4-FFF2-40B4-BE49-F238E27FC236}">
                <a16:creationId xmlns:a16="http://schemas.microsoft.com/office/drawing/2014/main" id="{57F21F5F-313B-47B1-B1AD-037F0E181BE0}"/>
              </a:ext>
            </a:extLst>
          </p:cNvPr>
          <p:cNvSpPr/>
          <p:nvPr/>
        </p:nvSpPr>
        <p:spPr>
          <a:xfrm>
            <a:off x="3215680" y="665465"/>
            <a:ext cx="756084" cy="5328592"/>
          </a:xfrm>
          <a:prstGeom prst="leftBrace">
            <a:avLst>
              <a:gd name="adj1" fmla="val 8333"/>
              <a:gd name="adj2" fmla="val 50177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4BCC1C9-B8A6-4C52-9F24-075B3084A2F9}"/>
              </a:ext>
            </a:extLst>
          </p:cNvPr>
          <p:cNvSpPr/>
          <p:nvPr/>
        </p:nvSpPr>
        <p:spPr>
          <a:xfrm>
            <a:off x="614104" y="1408824"/>
            <a:ext cx="2880320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/>
              <a:t>Documents proporcionats per l’Ajuntament a la web</a:t>
            </a:r>
          </a:p>
        </p:txBody>
      </p:sp>
      <p:sp>
        <p:nvSpPr>
          <p:cNvPr id="8" name="Clau d'obertura 7">
            <a:extLst>
              <a:ext uri="{FF2B5EF4-FFF2-40B4-BE49-F238E27FC236}">
                <a16:creationId xmlns:a16="http://schemas.microsoft.com/office/drawing/2014/main" id="{E8E632EE-67AA-4082-B2ED-6BD975B84E41}"/>
              </a:ext>
            </a:extLst>
          </p:cNvPr>
          <p:cNvSpPr/>
          <p:nvPr/>
        </p:nvSpPr>
        <p:spPr>
          <a:xfrm>
            <a:off x="3535072" y="665465"/>
            <a:ext cx="400688" cy="2440369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9" name="Clau d'obertura 8">
            <a:extLst>
              <a:ext uri="{FF2B5EF4-FFF2-40B4-BE49-F238E27FC236}">
                <a16:creationId xmlns:a16="http://schemas.microsoft.com/office/drawing/2014/main" id="{C973977E-4683-41DB-A887-410C0BBDEE4D}"/>
              </a:ext>
            </a:extLst>
          </p:cNvPr>
          <p:cNvSpPr/>
          <p:nvPr/>
        </p:nvSpPr>
        <p:spPr>
          <a:xfrm>
            <a:off x="3541092" y="3752167"/>
            <a:ext cx="400688" cy="1261010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FC428AF-282D-4E7F-98BC-D82F1998F991}"/>
              </a:ext>
            </a:extLst>
          </p:cNvPr>
          <p:cNvSpPr/>
          <p:nvPr/>
        </p:nvSpPr>
        <p:spPr>
          <a:xfrm>
            <a:off x="578218" y="3842611"/>
            <a:ext cx="2880320" cy="12610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/>
              <a:t>Es pot autoritzar a l’Ajuntament perquè faci la comprovació</a:t>
            </a:r>
          </a:p>
        </p:txBody>
      </p:sp>
      <p:pic>
        <p:nvPicPr>
          <p:cNvPr id="11" name="Imagen 1">
            <a:extLst>
              <a:ext uri="{FF2B5EF4-FFF2-40B4-BE49-F238E27FC236}">
                <a16:creationId xmlns:a16="http://schemas.microsoft.com/office/drawing/2014/main" id="{AE16C57F-ADA7-4CAF-B3CE-C4D504771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64" y="6013450"/>
            <a:ext cx="33813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tge 11">
            <a:extLst>
              <a:ext uri="{FF2B5EF4-FFF2-40B4-BE49-F238E27FC236}">
                <a16:creationId xmlns:a16="http://schemas.microsoft.com/office/drawing/2014/main" id="{B28F4FB7-EE4B-43A1-A9C4-D85B0AAA0D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04" y="5813856"/>
            <a:ext cx="2205608" cy="88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749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tge 4">
            <a:extLst>
              <a:ext uri="{FF2B5EF4-FFF2-40B4-BE49-F238E27FC236}">
                <a16:creationId xmlns:a16="http://schemas.microsoft.com/office/drawing/2014/main" id="{490B1566-814E-4E6D-9EB0-96B92B920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078" y="1628800"/>
            <a:ext cx="11427844" cy="3395396"/>
          </a:xfrm>
          <a:prstGeom prst="rect">
            <a:avLst/>
          </a:prstGeom>
        </p:spPr>
      </p:pic>
      <p:sp>
        <p:nvSpPr>
          <p:cNvPr id="6" name="Rectangle: cantonades arrodonides 5">
            <a:extLst>
              <a:ext uri="{FF2B5EF4-FFF2-40B4-BE49-F238E27FC236}">
                <a16:creationId xmlns:a16="http://schemas.microsoft.com/office/drawing/2014/main" id="{3B10378E-7709-4FE4-90B8-36050E6FB506}"/>
              </a:ext>
            </a:extLst>
          </p:cNvPr>
          <p:cNvSpPr/>
          <p:nvPr/>
        </p:nvSpPr>
        <p:spPr>
          <a:xfrm>
            <a:off x="479376" y="3789040"/>
            <a:ext cx="11161240" cy="64807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7" name="QuadreDeText 6">
            <a:extLst>
              <a:ext uri="{FF2B5EF4-FFF2-40B4-BE49-F238E27FC236}">
                <a16:creationId xmlns:a16="http://schemas.microsoft.com/office/drawing/2014/main" id="{545774D3-D411-4001-A8AE-5052B18BE714}"/>
              </a:ext>
            </a:extLst>
          </p:cNvPr>
          <p:cNvSpPr txBox="1"/>
          <p:nvPr/>
        </p:nvSpPr>
        <p:spPr>
          <a:xfrm>
            <a:off x="1919536" y="836712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/>
              <a:t>Permís a l’Ajuntament per obtenir les dades d’Hisenda i de la Seguretat social </a:t>
            </a:r>
            <a:r>
              <a:rPr lang="ca-ES" dirty="0">
                <a:sym typeface="Wingdings" panose="05000000000000000000" pitchFamily="2" charset="2"/>
              </a:rPr>
              <a:t> En la tramitació de la sol·licitud</a:t>
            </a:r>
            <a:endParaRPr lang="ca-ES" dirty="0"/>
          </a:p>
        </p:txBody>
      </p:sp>
      <p:pic>
        <p:nvPicPr>
          <p:cNvPr id="8" name="Imagen 1">
            <a:extLst>
              <a:ext uri="{FF2B5EF4-FFF2-40B4-BE49-F238E27FC236}">
                <a16:creationId xmlns:a16="http://schemas.microsoft.com/office/drawing/2014/main" id="{125F01B8-5DF4-4ACE-B819-FB502FA0C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64" y="6013450"/>
            <a:ext cx="33813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tge 8">
            <a:extLst>
              <a:ext uri="{FF2B5EF4-FFF2-40B4-BE49-F238E27FC236}">
                <a16:creationId xmlns:a16="http://schemas.microsoft.com/office/drawing/2014/main" id="{62E9DFD9-4862-4B45-A708-2BF7C5BB9C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33" y="5729502"/>
            <a:ext cx="2205608" cy="88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2504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6EF5652F-326D-4EEE-8E11-D0D88A259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654968"/>
          </a:xfrm>
        </p:spPr>
        <p:txBody>
          <a:bodyPr>
            <a:normAutofit fontScale="90000"/>
          </a:bodyPr>
          <a:lstStyle/>
          <a:p>
            <a:r>
              <a:rPr lang="ca-ES" b="1" dirty="0"/>
              <a:t>Que cal tenir en compte a l’hora de formular la sol·licitud de la subvenció?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88E72196-489F-4F27-A72D-69F695696E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484785"/>
            <a:ext cx="10018713" cy="4306416"/>
          </a:xfrm>
        </p:spPr>
        <p:txBody>
          <a:bodyPr/>
          <a:lstStyle/>
          <a:p>
            <a:r>
              <a:rPr lang="ca-ES" dirty="0"/>
              <a:t>Execució de les activitats: Any natural</a:t>
            </a:r>
            <a:r>
              <a:rPr lang="ca-ES" dirty="0">
                <a:sym typeface="Wingdings" panose="05000000000000000000" pitchFamily="2" charset="2"/>
              </a:rPr>
              <a:t> Entre l’1 de Gener i el 31 de Desembre</a:t>
            </a:r>
          </a:p>
          <a:p>
            <a:r>
              <a:rPr lang="ca-ES" dirty="0">
                <a:sym typeface="Wingdings" panose="05000000000000000000" pitchFamily="2" charset="2"/>
              </a:rPr>
              <a:t>Tenir en compte les activitats que es poden fer en cada línia i les despeses subvencionables  </a:t>
            </a:r>
            <a:r>
              <a:rPr lang="ca-ES" b="1" dirty="0">
                <a:sym typeface="Wingdings" panose="05000000000000000000" pitchFamily="2" charset="2"/>
              </a:rPr>
              <a:t>Ho estableix la convocatòria</a:t>
            </a:r>
          </a:p>
          <a:p>
            <a:r>
              <a:rPr lang="ca-ES" dirty="0">
                <a:sym typeface="Wingdings" panose="05000000000000000000" pitchFamily="2" charset="2"/>
              </a:rPr>
              <a:t>Pressupost equilibrat per línies: Ingressos </a:t>
            </a:r>
          </a:p>
          <a:p>
            <a:r>
              <a:rPr lang="ca-ES" dirty="0">
                <a:sym typeface="Wingdings" panose="05000000000000000000" pitchFamily="2" charset="2"/>
              </a:rPr>
              <a:t>S’han de fer constar </a:t>
            </a:r>
            <a:r>
              <a:rPr lang="ca-ES" b="1" u="sng" dirty="0">
                <a:sym typeface="Wingdings" panose="05000000000000000000" pitchFamily="2" charset="2"/>
              </a:rPr>
              <a:t>TOTS </a:t>
            </a:r>
            <a:r>
              <a:rPr lang="ca-ES" dirty="0">
                <a:sym typeface="Wingdings" panose="05000000000000000000" pitchFamily="2" charset="2"/>
              </a:rPr>
              <a:t>els ingressos i despeses que estiguin previstos</a:t>
            </a:r>
          </a:p>
          <a:p>
            <a:r>
              <a:rPr lang="ca-ES" dirty="0">
                <a:sym typeface="Wingdings" panose="05000000000000000000" pitchFamily="2" charset="2"/>
              </a:rPr>
              <a:t>Les activitats subvencionades no poden generar resultat positiu (benefici)</a:t>
            </a:r>
          </a:p>
          <a:p>
            <a:endParaRPr lang="ca-ES" dirty="0"/>
          </a:p>
        </p:txBody>
      </p:sp>
      <p:sp>
        <p:nvSpPr>
          <p:cNvPr id="4" name="Contenidor de contingut 3">
            <a:extLst>
              <a:ext uri="{FF2B5EF4-FFF2-40B4-BE49-F238E27FC236}">
                <a16:creationId xmlns:a16="http://schemas.microsoft.com/office/drawing/2014/main" id="{18086B22-D36B-4128-B4E6-C2CCBF703293}"/>
              </a:ext>
            </a:extLst>
          </p:cNvPr>
          <p:cNvSpPr txBox="1">
            <a:spLocks/>
          </p:cNvSpPr>
          <p:nvPr/>
        </p:nvSpPr>
        <p:spPr>
          <a:xfrm>
            <a:off x="2063552" y="6082276"/>
            <a:ext cx="3334160" cy="46166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ca-ES" dirty="0">
                <a:hlinkClick r:id="rId2"/>
              </a:rPr>
              <a:t>Bases de la subvenció</a:t>
            </a:r>
            <a:endParaRPr lang="ca-ES" dirty="0"/>
          </a:p>
        </p:txBody>
      </p:sp>
      <p:sp>
        <p:nvSpPr>
          <p:cNvPr id="5" name="QuadreDeText 4">
            <a:extLst>
              <a:ext uri="{FF2B5EF4-FFF2-40B4-BE49-F238E27FC236}">
                <a16:creationId xmlns:a16="http://schemas.microsoft.com/office/drawing/2014/main" id="{33A39DEC-1E62-4CC8-AC67-A7A6CCB839C2}"/>
              </a:ext>
            </a:extLst>
          </p:cNvPr>
          <p:cNvSpPr txBox="1"/>
          <p:nvPr/>
        </p:nvSpPr>
        <p:spPr>
          <a:xfrm>
            <a:off x="5550134" y="6128442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>
                <a:hlinkClick r:id="rId3"/>
              </a:rPr>
              <a:t>Convocatòria de la subvenció</a:t>
            </a:r>
            <a:endParaRPr lang="ca-ES" dirty="0"/>
          </a:p>
        </p:txBody>
      </p:sp>
      <p:sp>
        <p:nvSpPr>
          <p:cNvPr id="6" name="És igual a 5">
            <a:extLst>
              <a:ext uri="{FF2B5EF4-FFF2-40B4-BE49-F238E27FC236}">
                <a16:creationId xmlns:a16="http://schemas.microsoft.com/office/drawing/2014/main" id="{9DFA385C-8848-4CE4-A558-78AB9263B99E}"/>
              </a:ext>
            </a:extLst>
          </p:cNvPr>
          <p:cNvSpPr/>
          <p:nvPr/>
        </p:nvSpPr>
        <p:spPr>
          <a:xfrm>
            <a:off x="7176120" y="3564874"/>
            <a:ext cx="648072" cy="432048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chemeClr val="tx1"/>
              </a:solidFill>
            </a:endParaRPr>
          </a:p>
        </p:txBody>
      </p:sp>
      <p:sp>
        <p:nvSpPr>
          <p:cNvPr id="7" name="QuadreDeText 6">
            <a:extLst>
              <a:ext uri="{FF2B5EF4-FFF2-40B4-BE49-F238E27FC236}">
                <a16:creationId xmlns:a16="http://schemas.microsoft.com/office/drawing/2014/main" id="{39B731EF-39A5-4ABB-AEE5-EC696D91ABD2}"/>
              </a:ext>
            </a:extLst>
          </p:cNvPr>
          <p:cNvSpPr txBox="1"/>
          <p:nvPr/>
        </p:nvSpPr>
        <p:spPr>
          <a:xfrm>
            <a:off x="7839257" y="3550065"/>
            <a:ext cx="1548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dirty="0"/>
              <a:t>Despeses</a:t>
            </a:r>
          </a:p>
        </p:txBody>
      </p:sp>
      <p:sp>
        <p:nvSpPr>
          <p:cNvPr id="8" name="Fletxa: a la dreta ratllada 7">
            <a:extLst>
              <a:ext uri="{FF2B5EF4-FFF2-40B4-BE49-F238E27FC236}">
                <a16:creationId xmlns:a16="http://schemas.microsoft.com/office/drawing/2014/main" id="{2F77DD13-CDB2-416C-B24F-A5B67905BA87}"/>
              </a:ext>
            </a:extLst>
          </p:cNvPr>
          <p:cNvSpPr/>
          <p:nvPr/>
        </p:nvSpPr>
        <p:spPr>
          <a:xfrm rot="5400000">
            <a:off x="4882838" y="4937371"/>
            <a:ext cx="576064" cy="57606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9" name="QuadreDeText 8">
            <a:extLst>
              <a:ext uri="{FF2B5EF4-FFF2-40B4-BE49-F238E27FC236}">
                <a16:creationId xmlns:a16="http://schemas.microsoft.com/office/drawing/2014/main" id="{3CB8E7B1-98C5-45C4-BE53-2DD6C3909672}"/>
              </a:ext>
            </a:extLst>
          </p:cNvPr>
          <p:cNvSpPr txBox="1"/>
          <p:nvPr/>
        </p:nvSpPr>
        <p:spPr>
          <a:xfrm>
            <a:off x="2783632" y="5590490"/>
            <a:ext cx="6064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/>
              <a:t>Per exemple: Calçotades, botifarrades, Barres festa major...</a:t>
            </a:r>
          </a:p>
        </p:txBody>
      </p:sp>
      <p:pic>
        <p:nvPicPr>
          <p:cNvPr id="10" name="Imagen 1">
            <a:extLst>
              <a:ext uri="{FF2B5EF4-FFF2-40B4-BE49-F238E27FC236}">
                <a16:creationId xmlns:a16="http://schemas.microsoft.com/office/drawing/2014/main" id="{9AFDC919-8783-4ED7-B192-0DD745233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497" y="5929095"/>
            <a:ext cx="33813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tge 10">
            <a:extLst>
              <a:ext uri="{FF2B5EF4-FFF2-40B4-BE49-F238E27FC236}">
                <a16:creationId xmlns:a16="http://schemas.microsoft.com/office/drawing/2014/main" id="{B2E5E00C-9896-4AA7-8689-4B468C8BFE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5" y="5792104"/>
            <a:ext cx="1466017" cy="82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69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8" grpId="0" animBg="1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5DAD28FA-7A69-4512-932D-BC1B9B707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3872" y="548680"/>
            <a:ext cx="6559151" cy="5832647"/>
          </a:xfrm>
        </p:spPr>
        <p:txBody>
          <a:bodyPr>
            <a:normAutofit fontScale="55000" lnSpcReduction="20000"/>
          </a:bodyPr>
          <a:lstStyle/>
          <a:p>
            <a:pPr marL="457200" indent="-457200" algn="just">
              <a:buFont typeface="+mj-lt"/>
              <a:buAutoNum type="alphaLcParenR"/>
            </a:pPr>
            <a:r>
              <a:rPr lang="ca-ES" sz="2600" dirty="0"/>
              <a:t>Acceptem expressament la subvenció amb la finalitat de complir les condicions fixades per a la seva aprovació</a:t>
            </a:r>
          </a:p>
          <a:p>
            <a:pPr marL="457200" indent="-457200" algn="just">
              <a:buFont typeface="+mj-lt"/>
              <a:buAutoNum type="alphaLcParenR"/>
            </a:pPr>
            <a:r>
              <a:rPr lang="ca-ES" sz="2600" dirty="0"/>
              <a:t>Acceptem complir la normativa aprovada per l’Ajuntament</a:t>
            </a:r>
          </a:p>
          <a:p>
            <a:pPr marL="457200" indent="-457200" algn="just">
              <a:buFont typeface="+mj-lt"/>
              <a:buAutoNum type="alphaLcParenR"/>
            </a:pPr>
            <a:r>
              <a:rPr lang="ca-ES" sz="2600" dirty="0"/>
              <a:t>Complir el projecte o activitat que fonamenta l’atorgament de la subvenció, així com comunicar a l’Ajuntament qualsevol alteració significativa que es produeixi amb posterioritat a l’atorgament.</a:t>
            </a:r>
          </a:p>
          <a:p>
            <a:pPr marL="457200" indent="-457200" algn="just">
              <a:buFont typeface="+mj-lt"/>
              <a:buAutoNum type="alphaLcParenR"/>
            </a:pPr>
            <a:r>
              <a:rPr lang="ca-ES" sz="2600" dirty="0"/>
              <a:t>Haver de justificar davant l’Ajuntament el compliment dels requisits i condicions, així com la realització de l’activitat i la finalitat que determini la concessió de la subvenció.</a:t>
            </a:r>
          </a:p>
          <a:p>
            <a:pPr marL="457200" indent="-457200" algn="just">
              <a:buFont typeface="+mj-lt"/>
              <a:buAutoNum type="alphaLcParenR"/>
            </a:pPr>
            <a:r>
              <a:rPr lang="ca-ES" sz="2600" dirty="0"/>
              <a:t>Sotmetre’s a les actuacions de comprovació i control financer de les subvencions rebudes i subministrar les dades que ens siguin requerides objecte de la subvenció.</a:t>
            </a:r>
          </a:p>
          <a:p>
            <a:pPr marL="457200" indent="-457200" algn="just">
              <a:buFont typeface="+mj-lt"/>
              <a:buAutoNum type="alphaLcParenR"/>
            </a:pPr>
            <a:r>
              <a:rPr lang="ca-ES" sz="2600" b="1" dirty="0"/>
              <a:t>Haver de comunicar a l’Ajuntament l’obtenció d’altres subvencions, ajuts, ingressos o recursos que financin les activitats subvencionades.</a:t>
            </a:r>
          </a:p>
          <a:p>
            <a:pPr marL="457200" indent="-457200" algn="just">
              <a:buFont typeface="+mj-lt"/>
              <a:buAutoNum type="alphaLcParenR"/>
            </a:pPr>
            <a:r>
              <a:rPr lang="ca-ES" sz="2600" b="1" dirty="0"/>
              <a:t>Conservar els documents justificatius de l’aplicació de les subvencions rebudes, amb la finalitat de garantir l’adequat exercici de les facultats de comprovació i control.</a:t>
            </a:r>
          </a:p>
          <a:p>
            <a:pPr marL="457200" indent="-457200" algn="just">
              <a:buFont typeface="+mj-lt"/>
              <a:buAutoNum type="alphaLcParenR"/>
            </a:pPr>
            <a:r>
              <a:rPr lang="ca-ES" sz="2600" b="1" dirty="0"/>
              <a:t>Haver de donar l’adequada publicitat del caràcter públic del finançament de programes, activitats, inversions o actuacions de qualsevol tipus que siguin objecte de subvenció, amb el logotip aprovat per l’Ajuntament de Tarragona, si és el cas.</a:t>
            </a:r>
          </a:p>
          <a:p>
            <a:pPr marL="457200" indent="-457200" algn="just">
              <a:buFont typeface="+mj-lt"/>
              <a:buAutoNum type="alphaLcParenR"/>
            </a:pPr>
            <a:r>
              <a:rPr lang="ca-ES" sz="2600" dirty="0"/>
              <a:t>Procedir al </a:t>
            </a:r>
            <a:r>
              <a:rPr lang="ca-ES" sz="2600" b="1" dirty="0"/>
              <a:t>reintegrament</a:t>
            </a:r>
            <a:r>
              <a:rPr lang="ca-ES" sz="2600" dirty="0"/>
              <a:t> dels fons rebuts en el cas d’incórrer en </a:t>
            </a:r>
            <a:r>
              <a:rPr lang="ca-ES" sz="2600" b="1" dirty="0"/>
              <a:t>causes justificades</a:t>
            </a:r>
            <a:r>
              <a:rPr lang="ca-ES" sz="2600" dirty="0"/>
              <a:t> i contemplades als </a:t>
            </a:r>
            <a:r>
              <a:rPr lang="ca-ES" sz="2600" b="1" dirty="0"/>
              <a:t>articles 36, 37 i 42 </a:t>
            </a:r>
            <a:r>
              <a:rPr lang="ca-ES" sz="2600" dirty="0"/>
              <a:t>de la LGS.</a:t>
            </a:r>
          </a:p>
          <a:p>
            <a:pPr marL="457200" indent="-457200">
              <a:buFont typeface="+mj-lt"/>
              <a:buAutoNum type="alphaLcParenR"/>
            </a:pPr>
            <a:endParaRPr lang="ca-ES" dirty="0"/>
          </a:p>
          <a:p>
            <a:pPr marL="457200" indent="-457200">
              <a:buFont typeface="+mj-lt"/>
              <a:buAutoNum type="alphaLcParenR"/>
            </a:pPr>
            <a:endParaRPr lang="ca-ES" dirty="0"/>
          </a:p>
        </p:txBody>
      </p:sp>
      <p:sp>
        <p:nvSpPr>
          <p:cNvPr id="4" name="QuadreDeText 3">
            <a:extLst>
              <a:ext uri="{FF2B5EF4-FFF2-40B4-BE49-F238E27FC236}">
                <a16:creationId xmlns:a16="http://schemas.microsoft.com/office/drawing/2014/main" id="{ED81A0B7-E848-4A00-8972-9803DF302FF6}"/>
              </a:ext>
            </a:extLst>
          </p:cNvPr>
          <p:cNvSpPr txBox="1"/>
          <p:nvPr/>
        </p:nvSpPr>
        <p:spPr>
          <a:xfrm>
            <a:off x="1200989" y="963800"/>
            <a:ext cx="285309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600" b="1" dirty="0"/>
              <a:t>Quines obligacions adquirim en formalitzar  la sol·licitud de subvenció?</a:t>
            </a:r>
          </a:p>
        </p:txBody>
      </p:sp>
      <p:sp>
        <p:nvSpPr>
          <p:cNvPr id="7" name="Clau d'obertura 6">
            <a:extLst>
              <a:ext uri="{FF2B5EF4-FFF2-40B4-BE49-F238E27FC236}">
                <a16:creationId xmlns:a16="http://schemas.microsoft.com/office/drawing/2014/main" id="{FC3FBD0C-38AE-4222-8B7D-F8B63457A982}"/>
              </a:ext>
            </a:extLst>
          </p:cNvPr>
          <p:cNvSpPr/>
          <p:nvPr/>
        </p:nvSpPr>
        <p:spPr>
          <a:xfrm>
            <a:off x="3812752" y="332656"/>
            <a:ext cx="1008112" cy="5544616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8" name="Imagen 1">
            <a:extLst>
              <a:ext uri="{FF2B5EF4-FFF2-40B4-BE49-F238E27FC236}">
                <a16:creationId xmlns:a16="http://schemas.microsoft.com/office/drawing/2014/main" id="{3E72D9AA-7A34-4BA4-A796-581CCEC21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64" y="6013450"/>
            <a:ext cx="33813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tge 8">
            <a:extLst>
              <a:ext uri="{FF2B5EF4-FFF2-40B4-BE49-F238E27FC236}">
                <a16:creationId xmlns:a16="http://schemas.microsoft.com/office/drawing/2014/main" id="{73BE89E1-750A-45CA-A8AD-66BC1DB13C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33" y="5729502"/>
            <a:ext cx="2205608" cy="88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2928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4AF68FED-895D-41E6-AB8D-43432919D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b="1" dirty="0"/>
              <a:t>6. Com es justifica una subvenció?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70BB5D05-B567-4944-B5C3-F248BB3A4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666999"/>
            <a:ext cx="10018713" cy="1842121"/>
          </a:xfrm>
        </p:spPr>
        <p:txBody>
          <a:bodyPr/>
          <a:lstStyle/>
          <a:p>
            <a:r>
              <a:rPr lang="ca-ES" b="1" dirty="0"/>
              <a:t>Lloc: </a:t>
            </a:r>
            <a:r>
              <a:rPr lang="ca-ES" dirty="0"/>
              <a:t>Al mateix lloc web on s’ha tramitat la sol·licitud, s’habilita l’espai per la justificació.</a:t>
            </a:r>
          </a:p>
          <a:p>
            <a:r>
              <a:rPr lang="ca-ES" b="1" dirty="0"/>
              <a:t>Termini per a fer-ho: </a:t>
            </a:r>
            <a:r>
              <a:rPr lang="ca-ES" dirty="0"/>
              <a:t>De l’1 de desembre del mateix any al que es refereix la subvenció i fins el 20 de gener de l’any següent.</a:t>
            </a:r>
          </a:p>
        </p:txBody>
      </p:sp>
      <p:pic>
        <p:nvPicPr>
          <p:cNvPr id="4" name="Imagen 1">
            <a:extLst>
              <a:ext uri="{FF2B5EF4-FFF2-40B4-BE49-F238E27FC236}">
                <a16:creationId xmlns:a16="http://schemas.microsoft.com/office/drawing/2014/main" id="{0B7239B4-8759-49EA-8818-247C16095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64" y="6013450"/>
            <a:ext cx="33813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tge 4">
            <a:extLst>
              <a:ext uri="{FF2B5EF4-FFF2-40B4-BE49-F238E27FC236}">
                <a16:creationId xmlns:a16="http://schemas.microsoft.com/office/drawing/2014/main" id="{E61A4200-4469-4B91-B60D-4E42005F50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33" y="5729502"/>
            <a:ext cx="2205608" cy="88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8390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4E20987F-9B5B-4143-8E71-F59D9F356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346955"/>
            <a:ext cx="10018713" cy="1752599"/>
          </a:xfrm>
        </p:spPr>
        <p:txBody>
          <a:bodyPr/>
          <a:lstStyle/>
          <a:p>
            <a:r>
              <a:rPr lang="ca-ES" b="1" dirty="0"/>
              <a:t>Quina documentació cal presentar?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0394F4B4-1CB3-4EA7-A3DD-F9D7FBBA25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8933" y="1700808"/>
            <a:ext cx="10018713" cy="3802360"/>
          </a:xfrm>
        </p:spPr>
        <p:txBody>
          <a:bodyPr>
            <a:normAutofit/>
          </a:bodyPr>
          <a:lstStyle/>
          <a:p>
            <a:pPr marL="457200" indent="-457200" algn="l">
              <a:buFont typeface="+mj-lt"/>
              <a:buAutoNum type="arabicParenR"/>
            </a:pPr>
            <a:r>
              <a:rPr lang="ca-ES" sz="1800" b="0" i="0" dirty="0">
                <a:effectLst/>
                <a:latin typeface="+mj-lt"/>
              </a:rPr>
              <a:t>Memòria de les activitats realitzades, per línies ( L1, L2, L3 o L4).</a:t>
            </a:r>
          </a:p>
          <a:p>
            <a:pPr marL="457200" indent="-457200">
              <a:buFont typeface="+mj-lt"/>
              <a:buAutoNum type="arabicParenR"/>
            </a:pPr>
            <a:r>
              <a:rPr lang="ca-ES" sz="1800" dirty="0">
                <a:latin typeface="+mj-lt"/>
              </a:rPr>
              <a:t>Relació de les factures imputades a les diferents línies (L1, L2, L3 o L4), adjuntant còpia.</a:t>
            </a:r>
          </a:p>
          <a:p>
            <a:pPr marL="457200" indent="-457200">
              <a:buFont typeface="+mj-lt"/>
              <a:buAutoNum type="arabicParenR"/>
            </a:pPr>
            <a:r>
              <a:rPr lang="ca-ES" sz="1800" dirty="0">
                <a:latin typeface="+mj-lt"/>
              </a:rPr>
              <a:t>Balanç econòmic, classificat per línies (L1,L2,L3,L4)</a:t>
            </a:r>
          </a:p>
          <a:p>
            <a:pPr marL="457200" indent="-457200">
              <a:buFont typeface="+mj-lt"/>
              <a:buAutoNum type="arabicParenR"/>
            </a:pPr>
            <a:r>
              <a:rPr lang="ca-ES" sz="1800" b="1" dirty="0">
                <a:latin typeface="+mj-lt"/>
              </a:rPr>
              <a:t>Fotografies, materials impresos o enllaços a la URL, de manera que es pugui constatar el compliment dels requeriments de publicitat de les activitats realitzades, amb la presència del </a:t>
            </a:r>
            <a:r>
              <a:rPr lang="ca-ES" sz="1800" b="1" dirty="0" err="1">
                <a:latin typeface="+mj-lt"/>
              </a:rPr>
              <a:t>logo</a:t>
            </a:r>
            <a:r>
              <a:rPr lang="ca-ES" sz="1800" b="1" dirty="0">
                <a:latin typeface="+mj-lt"/>
              </a:rPr>
              <a:t> de l'Ajuntament de Tarragona.</a:t>
            </a:r>
          </a:p>
          <a:p>
            <a:pPr marL="0" indent="0">
              <a:buNone/>
            </a:pPr>
            <a:endParaRPr lang="ca-ES" sz="1800" dirty="0">
              <a:latin typeface="+mj-lt"/>
            </a:endParaRPr>
          </a:p>
          <a:p>
            <a:pPr marL="457200" indent="-457200">
              <a:buFont typeface="+mj-lt"/>
              <a:buAutoNum type="arabicParenR" startAt="5"/>
            </a:pPr>
            <a:r>
              <a:rPr lang="ca-ES" sz="1800" dirty="0">
                <a:latin typeface="+mj-lt"/>
              </a:rPr>
              <a:t>Fitxa indicativa de les persones que han realitzat l’activitat, desglossades per gènere</a:t>
            </a:r>
          </a:p>
          <a:p>
            <a:endParaRPr lang="ca-E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5C63AC8-4219-4152-96C0-0E6096653744}"/>
              </a:ext>
            </a:extLst>
          </p:cNvPr>
          <p:cNvSpPr/>
          <p:nvPr/>
        </p:nvSpPr>
        <p:spPr>
          <a:xfrm>
            <a:off x="4601647" y="5309196"/>
            <a:ext cx="4248472" cy="5760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a-ES" dirty="0">
                <a:solidFill>
                  <a:schemeClr val="tx1"/>
                </a:solidFill>
              </a:rPr>
              <a:t>Els models de fitxes es troben a la pàgina web on es fa el tràmit</a:t>
            </a:r>
          </a:p>
        </p:txBody>
      </p:sp>
      <p:sp>
        <p:nvSpPr>
          <p:cNvPr id="5" name="Fletxa: a la dreta oscada 4">
            <a:extLst>
              <a:ext uri="{FF2B5EF4-FFF2-40B4-BE49-F238E27FC236}">
                <a16:creationId xmlns:a16="http://schemas.microsoft.com/office/drawing/2014/main" id="{D37E1AE0-8D48-491D-8E55-8D907B4A87DE}"/>
              </a:ext>
            </a:extLst>
          </p:cNvPr>
          <p:cNvSpPr/>
          <p:nvPr/>
        </p:nvSpPr>
        <p:spPr>
          <a:xfrm rot="5400000">
            <a:off x="6296248" y="4794236"/>
            <a:ext cx="409753" cy="43204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1A4EA6-D34C-47D6-B102-FCD02B9207D4}"/>
              </a:ext>
            </a:extLst>
          </p:cNvPr>
          <p:cNvSpPr/>
          <p:nvPr/>
        </p:nvSpPr>
        <p:spPr>
          <a:xfrm>
            <a:off x="5537751" y="3775220"/>
            <a:ext cx="2376264" cy="36004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a-ES" dirty="0">
                <a:solidFill>
                  <a:srgbClr val="FF0000"/>
                </a:solidFill>
              </a:rPr>
              <a:t>Important!!!</a:t>
            </a:r>
          </a:p>
        </p:txBody>
      </p:sp>
      <p:sp>
        <p:nvSpPr>
          <p:cNvPr id="7" name="Fletxa: dreta 6">
            <a:extLst>
              <a:ext uri="{FF2B5EF4-FFF2-40B4-BE49-F238E27FC236}">
                <a16:creationId xmlns:a16="http://schemas.microsoft.com/office/drawing/2014/main" id="{BEB63205-562E-434B-87CB-722D32F86103}"/>
              </a:ext>
            </a:extLst>
          </p:cNvPr>
          <p:cNvSpPr/>
          <p:nvPr/>
        </p:nvSpPr>
        <p:spPr>
          <a:xfrm>
            <a:off x="7968208" y="3801977"/>
            <a:ext cx="1008112" cy="3065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47E2B5D-F421-4306-880C-EA8AB1AEC6BD}"/>
              </a:ext>
            </a:extLst>
          </p:cNvPr>
          <p:cNvSpPr/>
          <p:nvPr/>
        </p:nvSpPr>
        <p:spPr>
          <a:xfrm>
            <a:off x="9137735" y="3720843"/>
            <a:ext cx="2821841" cy="38766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a-ES" dirty="0">
                <a:solidFill>
                  <a:srgbClr val="FF0000"/>
                </a:solidFill>
              </a:rPr>
              <a:t>Pot suposar reintegrament!</a:t>
            </a:r>
          </a:p>
        </p:txBody>
      </p:sp>
      <p:pic>
        <p:nvPicPr>
          <p:cNvPr id="9" name="Imagen 1">
            <a:extLst>
              <a:ext uri="{FF2B5EF4-FFF2-40B4-BE49-F238E27FC236}">
                <a16:creationId xmlns:a16="http://schemas.microsoft.com/office/drawing/2014/main" id="{65B183F3-4990-41B6-86EF-97725376B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64" y="6013450"/>
            <a:ext cx="33813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tge 9">
            <a:extLst>
              <a:ext uri="{FF2B5EF4-FFF2-40B4-BE49-F238E27FC236}">
                <a16:creationId xmlns:a16="http://schemas.microsoft.com/office/drawing/2014/main" id="{9B8D56A2-94C5-4120-A4B3-5D246095E3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29" y="5816453"/>
            <a:ext cx="2205608" cy="88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230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2171272" y="1012004"/>
            <a:ext cx="2562119" cy="479540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a-ES" dirty="0">
                <a:solidFill>
                  <a:schemeClr val="tx1"/>
                </a:solidFill>
              </a:rPr>
              <a:t>Índex</a:t>
            </a:r>
          </a:p>
        </p:txBody>
      </p:sp>
      <p:graphicFrame>
        <p:nvGraphicFramePr>
          <p:cNvPr id="30" name="4 Marcador de contenido">
            <a:extLst>
              <a:ext uri="{FF2B5EF4-FFF2-40B4-BE49-F238E27FC236}">
                <a16:creationId xmlns:a16="http://schemas.microsoft.com/office/drawing/2014/main" id="{0B2C4FBC-445F-4A64-B093-9115E659EE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3937732"/>
              </p:ext>
            </p:extLst>
          </p:nvPr>
        </p:nvGraphicFramePr>
        <p:xfrm>
          <a:off x="5419726" y="470924"/>
          <a:ext cx="4885203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1">
            <a:extLst>
              <a:ext uri="{FF2B5EF4-FFF2-40B4-BE49-F238E27FC236}">
                <a16:creationId xmlns:a16="http://schemas.microsoft.com/office/drawing/2014/main" id="{C67F2AE0-F2D7-485A-A018-5412A9ACA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64" y="6013450"/>
            <a:ext cx="33813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tge 5">
            <a:extLst>
              <a:ext uri="{FF2B5EF4-FFF2-40B4-BE49-F238E27FC236}">
                <a16:creationId xmlns:a16="http://schemas.microsoft.com/office/drawing/2014/main" id="{29A2618E-49B4-4576-8735-4AF9A3FB707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376" y="463764"/>
            <a:ext cx="2205608" cy="88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4474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61A634E7-9046-4E00-8C31-81B180CB1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8556" y="2527837"/>
            <a:ext cx="6947416" cy="3124201"/>
          </a:xfrm>
        </p:spPr>
        <p:txBody>
          <a:bodyPr>
            <a:normAutofit/>
          </a:bodyPr>
          <a:lstStyle/>
          <a:p>
            <a:pPr algn="just"/>
            <a:r>
              <a:rPr lang="ca-ES" sz="1900" dirty="0"/>
              <a:t>El balanç ha d’estar equilibrat per línies: Ingressos            Despeses</a:t>
            </a:r>
          </a:p>
          <a:p>
            <a:pPr algn="just"/>
            <a:r>
              <a:rPr lang="ca-ES" sz="1900" b="1" u="sng" dirty="0"/>
              <a:t>S’ha de justificar la totalitat dels costos incorreguts </a:t>
            </a:r>
            <a:r>
              <a:rPr lang="ca-ES" sz="1900" dirty="0"/>
              <a:t>en l’execució de les activitats</a:t>
            </a:r>
          </a:p>
          <a:p>
            <a:pPr algn="just"/>
            <a:r>
              <a:rPr lang="ca-ES" sz="1900" dirty="0"/>
              <a:t>En el cas de què hi hagi desviació/</a:t>
            </a:r>
            <a:r>
              <a:rPr lang="ca-ES" sz="1900" dirty="0" err="1"/>
              <a:t>ns</a:t>
            </a:r>
            <a:r>
              <a:rPr lang="ca-ES" sz="1900" dirty="0"/>
              <a:t> significativa/es del pressupost envers els costos justificats al balanç s’ha/n d’explicar en la memòria.</a:t>
            </a:r>
          </a:p>
          <a:p>
            <a:pPr algn="just"/>
            <a:r>
              <a:rPr lang="ca-ES" sz="1900" dirty="0"/>
              <a:t>Les línies de subvencions són independents unes de les altres</a:t>
            </a:r>
            <a:r>
              <a:rPr lang="ca-ES" sz="1900" dirty="0">
                <a:sym typeface="Wingdings" panose="05000000000000000000" pitchFamily="2" charset="2"/>
              </a:rPr>
              <a:t></a:t>
            </a:r>
            <a:r>
              <a:rPr lang="ca-ES" sz="1900" dirty="0"/>
              <a:t> </a:t>
            </a:r>
            <a:r>
              <a:rPr lang="ca-ES" sz="1900" b="1" dirty="0"/>
              <a:t>no es poden compensar despeses entre elles</a:t>
            </a:r>
          </a:p>
          <a:p>
            <a:endParaRPr lang="ca-ES" dirty="0"/>
          </a:p>
        </p:txBody>
      </p:sp>
      <p:sp>
        <p:nvSpPr>
          <p:cNvPr id="4" name="QuadreDeText 3">
            <a:extLst>
              <a:ext uri="{FF2B5EF4-FFF2-40B4-BE49-F238E27FC236}">
                <a16:creationId xmlns:a16="http://schemas.microsoft.com/office/drawing/2014/main" id="{A46B6C39-7200-4305-9ED4-97A78E759828}"/>
              </a:ext>
            </a:extLst>
          </p:cNvPr>
          <p:cNvSpPr txBox="1"/>
          <p:nvPr/>
        </p:nvSpPr>
        <p:spPr>
          <a:xfrm>
            <a:off x="2315580" y="882134"/>
            <a:ext cx="75608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4000" b="1" dirty="0"/>
              <a:t>Que cal tenir en compte en la justificació?</a:t>
            </a:r>
          </a:p>
        </p:txBody>
      </p:sp>
      <p:sp>
        <p:nvSpPr>
          <p:cNvPr id="6" name="És igual a 5">
            <a:extLst>
              <a:ext uri="{FF2B5EF4-FFF2-40B4-BE49-F238E27FC236}">
                <a16:creationId xmlns:a16="http://schemas.microsoft.com/office/drawing/2014/main" id="{A9FED1A3-850A-40A8-B6E6-E175F9B518A5}"/>
              </a:ext>
            </a:extLst>
          </p:cNvPr>
          <p:cNvSpPr/>
          <p:nvPr/>
        </p:nvSpPr>
        <p:spPr>
          <a:xfrm>
            <a:off x="10344472" y="2348880"/>
            <a:ext cx="432048" cy="526177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chemeClr val="tx1"/>
              </a:solidFill>
            </a:endParaRPr>
          </a:p>
        </p:txBody>
      </p:sp>
      <p:sp>
        <p:nvSpPr>
          <p:cNvPr id="7" name="QuadreDeText 6">
            <a:extLst>
              <a:ext uri="{FF2B5EF4-FFF2-40B4-BE49-F238E27FC236}">
                <a16:creationId xmlns:a16="http://schemas.microsoft.com/office/drawing/2014/main" id="{BF792330-64D5-41F7-BB09-2F8D4D9FA428}"/>
              </a:ext>
            </a:extLst>
          </p:cNvPr>
          <p:cNvSpPr txBox="1"/>
          <p:nvPr/>
        </p:nvSpPr>
        <p:spPr>
          <a:xfrm>
            <a:off x="2315580" y="335234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/>
              <a:t>Aspectes generals</a:t>
            </a:r>
          </a:p>
        </p:txBody>
      </p:sp>
      <p:sp>
        <p:nvSpPr>
          <p:cNvPr id="8" name="Clau d'obertura 7">
            <a:extLst>
              <a:ext uri="{FF2B5EF4-FFF2-40B4-BE49-F238E27FC236}">
                <a16:creationId xmlns:a16="http://schemas.microsoft.com/office/drawing/2014/main" id="{008078D0-ACD1-4633-AE57-0FFB62E8FED3}"/>
              </a:ext>
            </a:extLst>
          </p:cNvPr>
          <p:cNvSpPr/>
          <p:nvPr/>
        </p:nvSpPr>
        <p:spPr>
          <a:xfrm>
            <a:off x="4233132" y="2245514"/>
            <a:ext cx="792088" cy="2952328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9" name="Imagen 1">
            <a:extLst>
              <a:ext uri="{FF2B5EF4-FFF2-40B4-BE49-F238E27FC236}">
                <a16:creationId xmlns:a16="http://schemas.microsoft.com/office/drawing/2014/main" id="{309140C6-56A9-403A-9407-E5950E018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64" y="6013450"/>
            <a:ext cx="33813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tge 9">
            <a:extLst>
              <a:ext uri="{FF2B5EF4-FFF2-40B4-BE49-F238E27FC236}">
                <a16:creationId xmlns:a16="http://schemas.microsoft.com/office/drawing/2014/main" id="{FFDBD6D6-9BED-4947-A4B8-F0BC44B4EA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33" y="5729502"/>
            <a:ext cx="2205608" cy="88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64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DAB21B36-FDBF-456B-B401-6621133FA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9724257" cy="1231031"/>
          </a:xfrm>
        </p:spPr>
        <p:txBody>
          <a:bodyPr>
            <a:noAutofit/>
          </a:bodyPr>
          <a:lstStyle/>
          <a:p>
            <a:r>
              <a:rPr lang="ca-ES" b="1" dirty="0"/>
              <a:t>Documents vàlids com a justificants de les despeses incorregudes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18B10A78-EF57-4CB0-BB42-ED78A4D87E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666999"/>
            <a:ext cx="10018713" cy="2418185"/>
          </a:xfrm>
        </p:spPr>
        <p:txBody>
          <a:bodyPr>
            <a:normAutofit fontScale="85000" lnSpcReduction="20000"/>
          </a:bodyPr>
          <a:lstStyle/>
          <a:p>
            <a:r>
              <a:rPr lang="ca-ES" dirty="0"/>
              <a:t>Factura</a:t>
            </a:r>
          </a:p>
          <a:p>
            <a:r>
              <a:rPr lang="ca-ES" dirty="0"/>
              <a:t>Factura simplificada</a:t>
            </a:r>
          </a:p>
          <a:p>
            <a:r>
              <a:rPr lang="ca-ES" dirty="0"/>
              <a:t>Rebut bancari o extracte, en el cas d’assegurances, comissions i altres despeses que no s’acrediten via factura.</a:t>
            </a:r>
          </a:p>
          <a:p>
            <a:r>
              <a:rPr lang="ca-ES" dirty="0"/>
              <a:t>Despeses de personal: rebuts de nòmina, documents acreditatius de cotitzacions socials (Relació Nominal de Treballadors (RNT) i Rebut de Liquidació de Cotitzacions (RLC) i declaracions de retencions a compte de l’IRPF (models 111 i 190 de l’AEAT)</a:t>
            </a:r>
          </a:p>
        </p:txBody>
      </p:sp>
      <p:sp>
        <p:nvSpPr>
          <p:cNvPr id="4" name="És igual a 3">
            <a:extLst>
              <a:ext uri="{FF2B5EF4-FFF2-40B4-BE49-F238E27FC236}">
                <a16:creationId xmlns:a16="http://schemas.microsoft.com/office/drawing/2014/main" id="{4C95CA5F-A581-4499-8C87-5F9C592432A7}"/>
              </a:ext>
            </a:extLst>
          </p:cNvPr>
          <p:cNvSpPr/>
          <p:nvPr/>
        </p:nvSpPr>
        <p:spPr>
          <a:xfrm>
            <a:off x="4007768" y="3068960"/>
            <a:ext cx="864096" cy="36004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chemeClr val="tx1"/>
              </a:solidFill>
            </a:endParaRPr>
          </a:p>
        </p:txBody>
      </p:sp>
      <p:sp>
        <p:nvSpPr>
          <p:cNvPr id="5" name="QuadreDeText 4">
            <a:extLst>
              <a:ext uri="{FF2B5EF4-FFF2-40B4-BE49-F238E27FC236}">
                <a16:creationId xmlns:a16="http://schemas.microsoft.com/office/drawing/2014/main" id="{C1FABD97-E913-436A-9841-D301707E7710}"/>
              </a:ext>
            </a:extLst>
          </p:cNvPr>
          <p:cNvSpPr txBox="1"/>
          <p:nvPr/>
        </p:nvSpPr>
        <p:spPr>
          <a:xfrm>
            <a:off x="4935522" y="3047189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dirty="0"/>
              <a:t>Tiquet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C33C40-6732-4E7E-99AC-51416DA517DA}"/>
              </a:ext>
            </a:extLst>
          </p:cNvPr>
          <p:cNvSpPr/>
          <p:nvPr/>
        </p:nvSpPr>
        <p:spPr>
          <a:xfrm>
            <a:off x="6096000" y="3000028"/>
            <a:ext cx="1587354" cy="497903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a-ES" dirty="0">
                <a:solidFill>
                  <a:srgbClr val="FF0000"/>
                </a:solidFill>
              </a:rPr>
              <a:t>Vigileu!!!</a:t>
            </a:r>
          </a:p>
        </p:txBody>
      </p:sp>
      <p:pic>
        <p:nvPicPr>
          <p:cNvPr id="8" name="Imagen 1">
            <a:extLst>
              <a:ext uri="{FF2B5EF4-FFF2-40B4-BE49-F238E27FC236}">
                <a16:creationId xmlns:a16="http://schemas.microsoft.com/office/drawing/2014/main" id="{1FB5CB46-3D5A-42FB-8DB8-210736085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64" y="6013450"/>
            <a:ext cx="33813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tge 8">
            <a:extLst>
              <a:ext uri="{FF2B5EF4-FFF2-40B4-BE49-F238E27FC236}">
                <a16:creationId xmlns:a16="http://schemas.microsoft.com/office/drawing/2014/main" id="{C15718B3-07E9-420E-AFD0-65EAF9C820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33" y="5729502"/>
            <a:ext cx="2205608" cy="88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23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E187BF70-5334-44A3-BF5E-2F362D107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1"/>
            <a:ext cx="9364217" cy="943000"/>
          </a:xfrm>
        </p:spPr>
        <p:txBody>
          <a:bodyPr/>
          <a:lstStyle/>
          <a:p>
            <a:r>
              <a:rPr lang="ca-ES" b="1" dirty="0"/>
              <a:t>Quines dades ha de tenir una factura?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E6E4246A-73FD-4AF0-ABB6-C0FEBCC339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844825"/>
            <a:ext cx="10018713" cy="3946376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ca-ES" dirty="0"/>
              <a:t>Número de factura</a:t>
            </a:r>
          </a:p>
          <a:p>
            <a:pPr marL="457200" indent="-457200">
              <a:buFont typeface="+mj-lt"/>
              <a:buAutoNum type="arabicPeriod"/>
            </a:pPr>
            <a:r>
              <a:rPr lang="ca-ES" dirty="0"/>
              <a:t>Data d’expedició</a:t>
            </a:r>
          </a:p>
          <a:p>
            <a:pPr marL="457200" indent="-457200">
              <a:buFont typeface="+mj-lt"/>
              <a:buAutoNum type="arabicPeriod"/>
            </a:pPr>
            <a:r>
              <a:rPr lang="ca-ES" dirty="0"/>
              <a:t>Nom i cognom, raó o denominació social completa, tant del proveïdor com del client</a:t>
            </a:r>
          </a:p>
          <a:p>
            <a:pPr marL="457200" indent="-457200">
              <a:buFont typeface="+mj-lt"/>
              <a:buAutoNum type="arabicPeriod"/>
            </a:pPr>
            <a:r>
              <a:rPr lang="ca-ES" dirty="0"/>
              <a:t>NIF o DNI del proveïdor i del client</a:t>
            </a:r>
          </a:p>
          <a:p>
            <a:pPr marL="457200" indent="-457200">
              <a:buFont typeface="+mj-lt"/>
              <a:buAutoNum type="arabicPeriod"/>
            </a:pPr>
            <a:r>
              <a:rPr lang="ca-ES" dirty="0"/>
              <a:t>Domicili del proveïdor i del client</a:t>
            </a:r>
          </a:p>
          <a:p>
            <a:pPr marL="457200" indent="-457200">
              <a:buFont typeface="+mj-lt"/>
              <a:buAutoNum type="arabicPeriod"/>
            </a:pPr>
            <a:r>
              <a:rPr lang="ca-ES" dirty="0"/>
              <a:t>Descripció de l’operació efectuada (objectes comprats, serveis...)</a:t>
            </a:r>
          </a:p>
          <a:p>
            <a:pPr marL="457200" indent="-457200">
              <a:buFont typeface="+mj-lt"/>
              <a:buAutoNum type="arabicPeriod"/>
            </a:pPr>
            <a:r>
              <a:rPr lang="ca-ES" dirty="0"/>
              <a:t>Tipus d’IVA o IRPF, si s’escau </a:t>
            </a:r>
            <a:r>
              <a:rPr lang="ca-ES" dirty="0">
                <a:sym typeface="Wingdings" panose="05000000000000000000" pitchFamily="2" charset="2"/>
              </a:rPr>
              <a:t> L’import ha d’estar desglossat</a:t>
            </a:r>
          </a:p>
          <a:p>
            <a:pPr marL="457200" indent="-457200">
              <a:buFont typeface="+mj-lt"/>
              <a:buAutoNum type="arabicPeriod"/>
            </a:pPr>
            <a:endParaRPr lang="ca-ES" dirty="0"/>
          </a:p>
        </p:txBody>
      </p:sp>
      <p:pic>
        <p:nvPicPr>
          <p:cNvPr id="4" name="Imagen 1">
            <a:extLst>
              <a:ext uri="{FF2B5EF4-FFF2-40B4-BE49-F238E27FC236}">
                <a16:creationId xmlns:a16="http://schemas.microsoft.com/office/drawing/2014/main" id="{C6F3F8DD-C7D7-4795-AD6B-9B2FB93CC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64" y="6013450"/>
            <a:ext cx="33813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tge 4">
            <a:extLst>
              <a:ext uri="{FF2B5EF4-FFF2-40B4-BE49-F238E27FC236}">
                <a16:creationId xmlns:a16="http://schemas.microsoft.com/office/drawing/2014/main" id="{AF0AEC33-4898-468C-B94D-62A23EFE4C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33" y="5729502"/>
            <a:ext cx="2205608" cy="88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9113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0A256FE4-6C96-4A69-98A3-76FEC3DE6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582960"/>
          </a:xfrm>
        </p:spPr>
        <p:txBody>
          <a:bodyPr>
            <a:normAutofit fontScale="90000"/>
          </a:bodyPr>
          <a:lstStyle/>
          <a:p>
            <a:r>
              <a:rPr lang="ca-ES" b="1" dirty="0"/>
              <a:t>Que es considera despesa subvencionable?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BBBC3F56-F397-43D6-BA84-1FA4732C3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5520" y="1556792"/>
            <a:ext cx="9727503" cy="461540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ca-ES" dirty="0"/>
              <a:t>a) Aquelles que de forma indubtable </a:t>
            </a:r>
            <a:r>
              <a:rPr lang="ca-ES" b="1" u="sng" dirty="0"/>
              <a:t>responguin a la naturalesa de l’activitat subvencionada</a:t>
            </a:r>
            <a:r>
              <a:rPr lang="ca-ES" dirty="0"/>
              <a:t> i es realitzin </a:t>
            </a:r>
            <a:r>
              <a:rPr lang="ca-ES" b="1" u="sng" dirty="0"/>
              <a:t>dins del termini</a:t>
            </a:r>
            <a:r>
              <a:rPr lang="ca-ES" dirty="0"/>
              <a:t> establert a la convocatòria.</a:t>
            </a:r>
          </a:p>
          <a:p>
            <a:pPr marL="0" indent="0" algn="just">
              <a:buNone/>
            </a:pPr>
            <a:r>
              <a:rPr lang="ca-ES" dirty="0"/>
              <a:t>b) Es considerarà </a:t>
            </a:r>
            <a:r>
              <a:rPr lang="ca-ES" b="1" u="sng" dirty="0"/>
              <a:t>despesa realitzada l’efectivament pagada </a:t>
            </a:r>
            <a:r>
              <a:rPr lang="ca-ES" dirty="0"/>
              <a:t>durant el període que s’estableixi a la convocatòria.</a:t>
            </a:r>
          </a:p>
          <a:p>
            <a:pPr marL="0" indent="0" algn="just">
              <a:buNone/>
            </a:pPr>
            <a:r>
              <a:rPr lang="ca-ES" dirty="0"/>
              <a:t>c) Segons Bases Reguladores, seran subvencionables les despeses derivades la participació en congressos, trobades, debats i similars de temàtiques relacionades amb el moviment veïnal. A tal efecte </a:t>
            </a:r>
            <a:r>
              <a:rPr lang="ca-ES" b="1" u="sng" dirty="0"/>
              <a:t>s’haurà d’adjuntar amb el comprovant de despesa la convocatòria a l’acte, document d’inscripció o qualsevol altre document que acrediti la participació i els objectius de l’activitat. </a:t>
            </a:r>
            <a:r>
              <a:rPr lang="ca-ES" b="1" dirty="0">
                <a:solidFill>
                  <a:srgbClr val="FF0000"/>
                </a:solidFill>
              </a:rPr>
              <a:t>S’exclouran, en tot cas, les despeses corresponents a l’alimentació i allotjament dels participants</a:t>
            </a:r>
            <a:r>
              <a:rPr lang="ca-ES" dirty="0"/>
              <a:t>.</a:t>
            </a:r>
          </a:p>
        </p:txBody>
      </p:sp>
      <p:pic>
        <p:nvPicPr>
          <p:cNvPr id="4" name="Imagen 1">
            <a:extLst>
              <a:ext uri="{FF2B5EF4-FFF2-40B4-BE49-F238E27FC236}">
                <a16:creationId xmlns:a16="http://schemas.microsoft.com/office/drawing/2014/main" id="{1C394822-C630-4D46-BE5D-BEB385C12E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64" y="6013450"/>
            <a:ext cx="33813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tge 4">
            <a:extLst>
              <a:ext uri="{FF2B5EF4-FFF2-40B4-BE49-F238E27FC236}">
                <a16:creationId xmlns:a16="http://schemas.microsoft.com/office/drawing/2014/main" id="{97AEBE9D-F191-418F-9CC5-D425BEF341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5972606"/>
            <a:ext cx="2205608" cy="726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0404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619DA526-B592-4175-93CA-3FE5608E6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259" y="2060848"/>
            <a:ext cx="4611689" cy="1911660"/>
          </a:xfrm>
        </p:spPr>
        <p:txBody>
          <a:bodyPr>
            <a:normAutofit fontScale="90000"/>
          </a:bodyPr>
          <a:lstStyle/>
          <a:p>
            <a:r>
              <a:rPr lang="ca-ES" b="1" dirty="0"/>
              <a:t>Requisits que han de complir les despeses per a ser subvencionables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E851AD4A-DB3E-4DAE-B2A5-DDC1DD13C6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0016" y="1700809"/>
            <a:ext cx="5263007" cy="4090392"/>
          </a:xfrm>
        </p:spPr>
        <p:txBody>
          <a:bodyPr>
            <a:normAutofit fontScale="92500"/>
          </a:bodyPr>
          <a:lstStyle/>
          <a:p>
            <a:pPr algn="just"/>
            <a:r>
              <a:rPr lang="ca-ES" dirty="0"/>
              <a:t>S’han de correspondre </a:t>
            </a:r>
            <a:r>
              <a:rPr lang="ca-ES" u="sng" dirty="0"/>
              <a:t>amb l’any natural</a:t>
            </a:r>
            <a:r>
              <a:rPr lang="ca-ES" dirty="0"/>
              <a:t> al que es refereix de la subvenció.</a:t>
            </a:r>
          </a:p>
          <a:p>
            <a:pPr algn="just"/>
            <a:r>
              <a:rPr lang="ca-ES" dirty="0"/>
              <a:t>S’han </a:t>
            </a:r>
            <a:r>
              <a:rPr lang="ca-ES" u="sng" dirty="0"/>
              <a:t>d’ajustar a la tipologia de despeses per a cada línia,</a:t>
            </a:r>
            <a:r>
              <a:rPr lang="ca-ES" dirty="0"/>
              <a:t> segons estableix la convocatòria.</a:t>
            </a:r>
          </a:p>
          <a:p>
            <a:pPr algn="just"/>
            <a:r>
              <a:rPr lang="ca-ES" b="1" dirty="0"/>
              <a:t>Les despeses superiors a 150,25€ han de justificar-se amb factures.</a:t>
            </a:r>
          </a:p>
          <a:p>
            <a:pPr algn="just"/>
            <a:r>
              <a:rPr lang="ca-ES" b="1" u="sng" dirty="0"/>
              <a:t>S’ha d’acreditar el seu pagament, amb l’acompanyament del comprovant</a:t>
            </a:r>
          </a:p>
          <a:p>
            <a:endParaRPr lang="ca-ES" dirty="0"/>
          </a:p>
        </p:txBody>
      </p:sp>
      <p:sp>
        <p:nvSpPr>
          <p:cNvPr id="4" name="Clau d'obertura 3">
            <a:extLst>
              <a:ext uri="{FF2B5EF4-FFF2-40B4-BE49-F238E27FC236}">
                <a16:creationId xmlns:a16="http://schemas.microsoft.com/office/drawing/2014/main" id="{161FCF1E-A48D-47E8-93AC-8A6B1B5121AF}"/>
              </a:ext>
            </a:extLst>
          </p:cNvPr>
          <p:cNvSpPr/>
          <p:nvPr/>
        </p:nvSpPr>
        <p:spPr>
          <a:xfrm>
            <a:off x="5303912" y="1484784"/>
            <a:ext cx="648073" cy="4032448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5" name="Imagen 1">
            <a:extLst>
              <a:ext uri="{FF2B5EF4-FFF2-40B4-BE49-F238E27FC236}">
                <a16:creationId xmlns:a16="http://schemas.microsoft.com/office/drawing/2014/main" id="{E7FCCEC2-87E8-4BCA-B0BC-59426A7E9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64" y="6013450"/>
            <a:ext cx="33813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tge 5">
            <a:extLst>
              <a:ext uri="{FF2B5EF4-FFF2-40B4-BE49-F238E27FC236}">
                <a16:creationId xmlns:a16="http://schemas.microsoft.com/office/drawing/2014/main" id="{2D613287-1D80-4A7B-92DE-A9B1980FD0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54" y="5815622"/>
            <a:ext cx="2205608" cy="88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990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B6F9D207-7BC0-40B3-8CF3-BCBC9AAA6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582960"/>
          </a:xfrm>
        </p:spPr>
        <p:txBody>
          <a:bodyPr>
            <a:normAutofit fontScale="90000"/>
          </a:bodyPr>
          <a:lstStyle/>
          <a:p>
            <a:r>
              <a:rPr lang="ca-ES" b="1" dirty="0"/>
              <a:t>Documents vàlids per acreditar el pagament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2BD94529-ABC0-43E4-A922-6270AC43E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0004" y="2011121"/>
            <a:ext cx="10018713" cy="3124201"/>
          </a:xfrm>
        </p:spPr>
        <p:txBody>
          <a:bodyPr/>
          <a:lstStyle/>
          <a:p>
            <a:r>
              <a:rPr lang="ca-ES" dirty="0"/>
              <a:t>Comprovant bancari de transferència</a:t>
            </a:r>
          </a:p>
          <a:p>
            <a:r>
              <a:rPr lang="ca-ES" dirty="0"/>
              <a:t>Extracte bancari </a:t>
            </a:r>
            <a:r>
              <a:rPr lang="ca-ES" dirty="0">
                <a:sym typeface="Wingdings" panose="05000000000000000000" pitchFamily="2" charset="2"/>
              </a:rPr>
              <a:t> s’ha de poder veure el destinatari i concepte</a:t>
            </a:r>
          </a:p>
          <a:p>
            <a:r>
              <a:rPr lang="ca-ES" dirty="0">
                <a:sym typeface="Wingdings" panose="05000000000000000000" pitchFamily="2" charset="2"/>
              </a:rPr>
              <a:t>Tiquet de caixa</a:t>
            </a:r>
          </a:p>
          <a:p>
            <a:r>
              <a:rPr lang="ca-ES" dirty="0">
                <a:sym typeface="Wingdings" panose="05000000000000000000" pitchFamily="2" charset="2"/>
              </a:rPr>
              <a:t>Rebut emès i signat pel proveïdor de béns o de serveis</a:t>
            </a:r>
          </a:p>
          <a:p>
            <a:r>
              <a:rPr lang="ca-ES" dirty="0">
                <a:sym typeface="Wingdings" panose="05000000000000000000" pitchFamily="2" charset="2"/>
              </a:rPr>
              <a:t>Segell del proveïdor amb la seva signatura</a:t>
            </a:r>
          </a:p>
          <a:p>
            <a:endParaRPr lang="ca-ES" dirty="0"/>
          </a:p>
        </p:txBody>
      </p:sp>
      <p:sp>
        <p:nvSpPr>
          <p:cNvPr id="4" name="Fletxa: dreta 3">
            <a:extLst>
              <a:ext uri="{FF2B5EF4-FFF2-40B4-BE49-F238E27FC236}">
                <a16:creationId xmlns:a16="http://schemas.microsoft.com/office/drawing/2014/main" id="{2C597B46-A90C-45E9-8B4B-5D70E79F4794}"/>
              </a:ext>
            </a:extLst>
          </p:cNvPr>
          <p:cNvSpPr/>
          <p:nvPr/>
        </p:nvSpPr>
        <p:spPr>
          <a:xfrm>
            <a:off x="7286572" y="4149080"/>
            <a:ext cx="93610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6D91B4-EB17-457F-9721-F0304FE321C8}"/>
              </a:ext>
            </a:extLst>
          </p:cNvPr>
          <p:cNvSpPr/>
          <p:nvPr/>
        </p:nvSpPr>
        <p:spPr>
          <a:xfrm>
            <a:off x="8400256" y="3998168"/>
            <a:ext cx="3384376" cy="5829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a-ES" dirty="0">
                <a:solidFill>
                  <a:srgbClr val="FF0000"/>
                </a:solidFill>
              </a:rPr>
              <a:t>No serveix un segell de “Pagat”, “</a:t>
            </a:r>
            <a:r>
              <a:rPr lang="ca-ES" dirty="0" err="1">
                <a:solidFill>
                  <a:srgbClr val="FF0000"/>
                </a:solidFill>
              </a:rPr>
              <a:t>Cobrado</a:t>
            </a:r>
            <a:r>
              <a:rPr lang="ca-ES" dirty="0">
                <a:solidFill>
                  <a:srgbClr val="FF0000"/>
                </a:solidFill>
              </a:rPr>
              <a:t>” o equivalent.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764B01-E67F-4D53-99B6-BC6F58C31BC8}"/>
              </a:ext>
            </a:extLst>
          </p:cNvPr>
          <p:cNvSpPr/>
          <p:nvPr/>
        </p:nvSpPr>
        <p:spPr>
          <a:xfrm>
            <a:off x="1775520" y="5123861"/>
            <a:ext cx="8784976" cy="50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a-ES" b="1" dirty="0"/>
              <a:t>Recomanació:</a:t>
            </a:r>
            <a:r>
              <a:rPr lang="ca-ES" dirty="0"/>
              <a:t> Sempre que pugueu pagueu per banc, tindreu accés al comprovant sempre</a:t>
            </a:r>
          </a:p>
        </p:txBody>
      </p:sp>
      <p:pic>
        <p:nvPicPr>
          <p:cNvPr id="7" name="Imagen 1">
            <a:extLst>
              <a:ext uri="{FF2B5EF4-FFF2-40B4-BE49-F238E27FC236}">
                <a16:creationId xmlns:a16="http://schemas.microsoft.com/office/drawing/2014/main" id="{C9DB5092-EFA1-4DF1-9F88-90A391EE3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64" y="6013450"/>
            <a:ext cx="33813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tge 7">
            <a:extLst>
              <a:ext uri="{FF2B5EF4-FFF2-40B4-BE49-F238E27FC236}">
                <a16:creationId xmlns:a16="http://schemas.microsoft.com/office/drawing/2014/main" id="{43C6C228-01A1-47C0-B156-1D76F32160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33" y="5729502"/>
            <a:ext cx="2205608" cy="88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1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5AE8CC51-731D-4B5D-9086-493D7537E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870992"/>
          </a:xfrm>
        </p:spPr>
        <p:txBody>
          <a:bodyPr/>
          <a:lstStyle/>
          <a:p>
            <a:r>
              <a:rPr lang="ca-ES" b="1" dirty="0"/>
              <a:t>Límits al pagament en metàl·lic!!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C2703963-BCCA-4727-94C6-D681F22FF9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060849"/>
            <a:ext cx="10018713" cy="373035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ca-ES" dirty="0"/>
              <a:t>Fins el 10 de juliol del 2021: 2.500€</a:t>
            </a:r>
          </a:p>
          <a:p>
            <a:pPr algn="just"/>
            <a:r>
              <a:rPr lang="ca-ES" dirty="0"/>
              <a:t>A partir de l’11 de juliol del 2021: 1.000€</a:t>
            </a:r>
          </a:p>
          <a:p>
            <a:pPr marL="0" indent="0" algn="just">
              <a:buNone/>
            </a:pPr>
            <a:endParaRPr lang="ca-ES" dirty="0"/>
          </a:p>
          <a:p>
            <a:pPr marL="0" indent="0" algn="just">
              <a:buNone/>
            </a:pPr>
            <a:r>
              <a:rPr lang="ca-ES" dirty="0"/>
              <a:t>A tenir en compte:</a:t>
            </a:r>
          </a:p>
          <a:p>
            <a:pPr algn="just"/>
            <a:r>
              <a:rPr lang="ca-ES" dirty="0"/>
              <a:t>No esta permès fraccionar una factura per evitar aquest límit.</a:t>
            </a:r>
          </a:p>
          <a:p>
            <a:pPr algn="just"/>
            <a:r>
              <a:rPr lang="ca-ES" dirty="0"/>
              <a:t>Les factures per sobre de l’import establert han de ser objecte de pagament en la seva totalitat a través de transferència o xec.</a:t>
            </a:r>
          </a:p>
          <a:p>
            <a:pPr algn="just"/>
            <a:r>
              <a:rPr lang="ca-ES" b="1" dirty="0"/>
              <a:t>L’incompliment d’aquesta limitació pot causar una sanció per part de l’AEAT del 25% de l’import de la factura, a cadascuna de les parts.</a:t>
            </a:r>
          </a:p>
          <a:p>
            <a:pPr marL="0" indent="0">
              <a:buNone/>
            </a:pPr>
            <a:endParaRPr lang="ca-ES" dirty="0"/>
          </a:p>
        </p:txBody>
      </p:sp>
      <p:pic>
        <p:nvPicPr>
          <p:cNvPr id="5" name="Imagen 1">
            <a:extLst>
              <a:ext uri="{FF2B5EF4-FFF2-40B4-BE49-F238E27FC236}">
                <a16:creationId xmlns:a16="http://schemas.microsoft.com/office/drawing/2014/main" id="{61492FAA-BA3A-4449-B727-AA6B533B5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64" y="6013450"/>
            <a:ext cx="33813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tge 5">
            <a:extLst>
              <a:ext uri="{FF2B5EF4-FFF2-40B4-BE49-F238E27FC236}">
                <a16:creationId xmlns:a16="http://schemas.microsoft.com/office/drawing/2014/main" id="{2BB67073-5E4C-4E3F-98E8-E6FF96D366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33" y="5729502"/>
            <a:ext cx="2205608" cy="88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1179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B78F05FB-BA33-41FC-8908-224528A0C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3446" y="497831"/>
            <a:ext cx="10591600" cy="1015007"/>
          </a:xfrm>
        </p:spPr>
        <p:txBody>
          <a:bodyPr>
            <a:normAutofit fontScale="90000"/>
          </a:bodyPr>
          <a:lstStyle/>
          <a:p>
            <a:r>
              <a:rPr lang="ca-ES" b="1" dirty="0"/>
              <a:t>Que passa si teniu despeses de personal o que s’hagi retingut IRPF. Com es justifiquen?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E6581F22-45C1-4FC3-A071-DE46C3B89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3446" y="2132856"/>
            <a:ext cx="10018713" cy="3946376"/>
          </a:xfrm>
        </p:spPr>
        <p:txBody>
          <a:bodyPr>
            <a:normAutofit fontScale="77500" lnSpcReduction="20000"/>
          </a:bodyPr>
          <a:lstStyle/>
          <a:p>
            <a:r>
              <a:rPr lang="ca-ES" sz="2200" b="1" dirty="0"/>
              <a:t>Despesa de Personal:</a:t>
            </a:r>
          </a:p>
          <a:p>
            <a:pPr marL="457200" lvl="1" indent="0">
              <a:buNone/>
            </a:pPr>
            <a:r>
              <a:rPr lang="ca-ES" sz="2200" dirty="0"/>
              <a:t>a) Nòmina i comprovant de pagament</a:t>
            </a:r>
          </a:p>
          <a:p>
            <a:pPr marL="457200" lvl="1" indent="0">
              <a:buNone/>
            </a:pPr>
            <a:r>
              <a:rPr lang="ca-ES" sz="2200" dirty="0"/>
              <a:t>b) RLT i RNT (abans TC1 i TC2) dels mesos corresponents, amb el comprovant de pagament</a:t>
            </a:r>
          </a:p>
          <a:p>
            <a:pPr marL="457200" lvl="1" indent="0">
              <a:buNone/>
            </a:pPr>
            <a:r>
              <a:rPr lang="ca-ES" sz="2200" dirty="0"/>
              <a:t>c) Model 111 dels trimestres justificats i el model 190 de l’exercici, amb el comprovant de pagament</a:t>
            </a:r>
          </a:p>
          <a:p>
            <a:pPr marL="285750" lvl="1"/>
            <a:r>
              <a:rPr lang="ca-ES" sz="2200" b="1" dirty="0"/>
              <a:t>Despesa amb retencions d’IRPF:</a:t>
            </a:r>
          </a:p>
          <a:p>
            <a:pPr marL="719138" lvl="2" indent="-261938">
              <a:buNone/>
            </a:pPr>
            <a:r>
              <a:rPr lang="ca-ES" sz="2200" dirty="0"/>
              <a:t>a) Per la part corresponent al pagament de l’IRPF aportar el model 111 del trimestre en què s’hagi pagat, amb una relació que pugui acreditar la seva inclusió en la liquidació i en el model 190, resum anual de l’exercici + comprovant de pagament.</a:t>
            </a:r>
          </a:p>
          <a:p>
            <a:pPr marL="457200" lvl="2" indent="0">
              <a:buNone/>
            </a:pPr>
            <a:r>
              <a:rPr lang="ca-ES" sz="2200" dirty="0"/>
              <a:t>b) Per a la despesa, el requerit per a una factura.</a:t>
            </a:r>
          </a:p>
          <a:p>
            <a:pPr marL="285750" lvl="1"/>
            <a:r>
              <a:rPr lang="ca-ES" sz="2200" b="1" dirty="0"/>
              <a:t>Lloguers amb retencions a compte de l’IRPF o de l’IS</a:t>
            </a:r>
          </a:p>
          <a:p>
            <a:pPr marL="631825" lvl="2" indent="-174625">
              <a:buNone/>
            </a:pPr>
            <a:r>
              <a:rPr lang="ca-ES" sz="2200" dirty="0"/>
              <a:t>a) Per la part de la retenció aportar el model 115 i 180 (resum anual), acompanyats d’una relació que pugui acreditar la seva inclusió en la liquidació i en el model 180, resum anual de l’exercici + comprovant de pagament.</a:t>
            </a:r>
          </a:p>
          <a:p>
            <a:pPr marL="742950" lvl="2"/>
            <a:endParaRPr lang="ca-ES" sz="2200" dirty="0"/>
          </a:p>
          <a:p>
            <a:pPr marL="742950" lvl="2"/>
            <a:endParaRPr lang="ca-ES" sz="2200" dirty="0"/>
          </a:p>
        </p:txBody>
      </p:sp>
      <p:pic>
        <p:nvPicPr>
          <p:cNvPr id="4" name="Imagen 1">
            <a:extLst>
              <a:ext uri="{FF2B5EF4-FFF2-40B4-BE49-F238E27FC236}">
                <a16:creationId xmlns:a16="http://schemas.microsoft.com/office/drawing/2014/main" id="{D7808092-0231-4851-A667-B60301008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64" y="6013450"/>
            <a:ext cx="33813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tge 4">
            <a:extLst>
              <a:ext uri="{FF2B5EF4-FFF2-40B4-BE49-F238E27FC236}">
                <a16:creationId xmlns:a16="http://schemas.microsoft.com/office/drawing/2014/main" id="{730C1767-DEDA-4357-9F1D-B92AA43FA6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33" y="5729502"/>
            <a:ext cx="2205608" cy="88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6703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14C0F4DB-D439-4FAD-A34D-214291A9F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1"/>
            <a:ext cx="10228313" cy="582960"/>
          </a:xfrm>
        </p:spPr>
        <p:txBody>
          <a:bodyPr>
            <a:noAutofit/>
          </a:bodyPr>
          <a:lstStyle/>
          <a:p>
            <a:r>
              <a:rPr lang="ca-ES" b="1" dirty="0"/>
              <a:t>Quines despeses es consideren no subvencionables?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7537CAFB-A7DD-4DA3-8BA1-7B92A51EB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1" y="1586161"/>
            <a:ext cx="10018713" cy="4363119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ca-ES" dirty="0"/>
              <a:t>a) Els interessos deutors dels comptes bancaris</a:t>
            </a:r>
          </a:p>
          <a:p>
            <a:pPr marL="0" indent="0" algn="just">
              <a:buNone/>
            </a:pPr>
            <a:r>
              <a:rPr lang="ca-ES" dirty="0"/>
              <a:t>b) Interessos, recàrrecs i sancions administratives i/o penals.</a:t>
            </a:r>
          </a:p>
          <a:p>
            <a:pPr marL="0" indent="0" algn="just">
              <a:buNone/>
            </a:pPr>
            <a:r>
              <a:rPr lang="ca-ES" dirty="0"/>
              <a:t>c) Les despeses de procediments judicials.</a:t>
            </a:r>
          </a:p>
          <a:p>
            <a:pPr marL="0" indent="0" algn="just">
              <a:buNone/>
            </a:pPr>
            <a:r>
              <a:rPr lang="ca-ES" dirty="0"/>
              <a:t>d) Els impostos personals sobre la renda</a:t>
            </a:r>
          </a:p>
          <a:p>
            <a:pPr marL="0" indent="0" algn="just">
              <a:buNone/>
            </a:pPr>
            <a:r>
              <a:rPr lang="ca-ES" dirty="0"/>
              <a:t>e) Les activitats confessionals i/o polítiques o amb finalitat lucrativa per persones físiques o entitats</a:t>
            </a:r>
          </a:p>
          <a:p>
            <a:pPr marL="0" indent="0" algn="just">
              <a:buNone/>
            </a:pPr>
            <a:r>
              <a:rPr lang="ca-ES" dirty="0"/>
              <a:t>f) Les despeses relatives a viatges, àpats dels membres de la junta o dels socis de l’entitat que no estiguin contemplades a l’apartat c</a:t>
            </a:r>
            <a:r>
              <a:rPr lang="ca-ES" sz="2500" dirty="0"/>
              <a:t>) de la diapositiva anterior sobre despeses subvencionables </a:t>
            </a:r>
            <a:r>
              <a:rPr lang="ca-ES" dirty="0"/>
              <a:t>i/o aquelles despeses que tinguin associada una finalitat comercial.</a:t>
            </a:r>
          </a:p>
          <a:p>
            <a:pPr marL="0" indent="0" algn="just">
              <a:buNone/>
            </a:pPr>
            <a:r>
              <a:rPr lang="ca-ES" dirty="0"/>
              <a:t>g) Les despeses de begudes alcohòliques</a:t>
            </a:r>
          </a:p>
          <a:p>
            <a:pPr marL="0" indent="0" algn="just">
              <a:buNone/>
            </a:pPr>
            <a:r>
              <a:rPr lang="ca-ES" dirty="0"/>
              <a:t>h) L’adquisició d’aliments o begudes en general destinades exclusivament a la venda per la pròpia entitat.</a:t>
            </a:r>
          </a:p>
          <a:p>
            <a:pPr marL="0" indent="0" algn="just">
              <a:buNone/>
            </a:pPr>
            <a:r>
              <a:rPr lang="ca-ES" dirty="0"/>
              <a:t>i) En general totes aquelles despeses que no siguin de clar interès general, que no s’adeqüin als objectius estatutaris de l’entitat i/o que siguin excloents per a alguna part de la població.</a:t>
            </a:r>
          </a:p>
        </p:txBody>
      </p:sp>
      <p:pic>
        <p:nvPicPr>
          <p:cNvPr id="4" name="Imagen 1">
            <a:extLst>
              <a:ext uri="{FF2B5EF4-FFF2-40B4-BE49-F238E27FC236}">
                <a16:creationId xmlns:a16="http://schemas.microsoft.com/office/drawing/2014/main" id="{04298AEE-9884-4B5B-8525-6BF8B2DEF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64" y="6013450"/>
            <a:ext cx="33813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tge 4">
            <a:extLst>
              <a:ext uri="{FF2B5EF4-FFF2-40B4-BE49-F238E27FC236}">
                <a16:creationId xmlns:a16="http://schemas.microsoft.com/office/drawing/2014/main" id="{F895E16A-755B-4AB6-869F-F7D33FF0FD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1" y="5832090"/>
            <a:ext cx="2160241" cy="782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2678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C37F342A-89D5-4749-8881-ECF386698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654968"/>
          </a:xfrm>
        </p:spPr>
        <p:txBody>
          <a:bodyPr>
            <a:normAutofit fontScale="90000"/>
          </a:bodyPr>
          <a:lstStyle/>
          <a:p>
            <a:r>
              <a:rPr lang="ca-ES" dirty="0"/>
              <a:t>7. </a:t>
            </a:r>
            <a:r>
              <a:rPr lang="ca-ES" b="1" dirty="0"/>
              <a:t>Control financer de subvencions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766ECA5F-E199-42A7-823C-C6E35364BB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556793"/>
            <a:ext cx="10018713" cy="4234408"/>
          </a:xfrm>
        </p:spPr>
        <p:txBody>
          <a:bodyPr>
            <a:normAutofit fontScale="85000" lnSpcReduction="20000"/>
          </a:bodyPr>
          <a:lstStyle/>
          <a:p>
            <a:r>
              <a:rPr lang="ca-ES" b="1" dirty="0"/>
              <a:t>Objectiu:</a:t>
            </a:r>
            <a:r>
              <a:rPr lang="ca-ES" dirty="0"/>
              <a:t> S’exerceix sobre els beneficiaris de subvencions.</a:t>
            </a:r>
          </a:p>
          <a:p>
            <a:r>
              <a:rPr lang="ca-ES" b="1" dirty="0"/>
              <a:t>Té per objecte verificar:</a:t>
            </a:r>
          </a:p>
          <a:p>
            <a:pPr marL="457200" lvl="1" indent="0">
              <a:buNone/>
            </a:pPr>
            <a:r>
              <a:rPr lang="ca-ES" dirty="0"/>
              <a:t>a) Que la subvenció s’ha obtingut de manera correcta per part del beneficiari.</a:t>
            </a:r>
          </a:p>
          <a:p>
            <a:pPr marL="457200" lvl="1" indent="0">
              <a:buNone/>
            </a:pPr>
            <a:r>
              <a:rPr lang="ca-ES" dirty="0"/>
              <a:t>b) Que el beneficiari ha complert amb les seves obligacions de gestió i aplicació de la subvenció.</a:t>
            </a:r>
          </a:p>
          <a:p>
            <a:pPr marL="457200" lvl="1" indent="0">
              <a:buNone/>
            </a:pPr>
            <a:r>
              <a:rPr lang="ca-ES" dirty="0"/>
              <a:t>c) Que s’ha justificat de manera correcta.</a:t>
            </a:r>
          </a:p>
          <a:p>
            <a:pPr marL="457200" lvl="1" indent="0">
              <a:buNone/>
            </a:pPr>
            <a:r>
              <a:rPr lang="ca-ES" dirty="0"/>
              <a:t>d) La realitat de les operacions que han estat finançades amb la subvenció.</a:t>
            </a:r>
          </a:p>
          <a:p>
            <a:pPr marL="631825" lvl="1" indent="-174625">
              <a:buNone/>
            </a:pPr>
            <a:r>
              <a:rPr lang="ca-ES" dirty="0"/>
              <a:t>e) L’adequat i correcte finançament de les activitats subvencionades  (import de les subvencions rebudes en cap cas pot ser superior al cost de les activitats). </a:t>
            </a:r>
          </a:p>
          <a:p>
            <a:pPr marL="631825" lvl="1" indent="-174625">
              <a:buNone/>
            </a:pPr>
            <a:r>
              <a:rPr lang="ca-ES" dirty="0"/>
              <a:t>f) L’existència de fets, circumstàncies o situacions no declarades ples beneficiaris que puguin afectar al finançament de les activitats subvencionades, a la seva obtenció , gaudi o justificació i ala realitat i regularitat de les operacions finançades.</a:t>
            </a:r>
          </a:p>
          <a:p>
            <a:r>
              <a:rPr lang="ca-ES" b="1" dirty="0"/>
              <a:t>Competència del control:</a:t>
            </a:r>
            <a:r>
              <a:rPr lang="ca-ES" dirty="0"/>
              <a:t> la Intervenció General de l’Ajuntament, qui pot fer ús d’auditors externs, fent-se responsable la Intervenció dels treballs.</a:t>
            </a:r>
          </a:p>
        </p:txBody>
      </p:sp>
      <p:pic>
        <p:nvPicPr>
          <p:cNvPr id="4" name="Imagen 1">
            <a:extLst>
              <a:ext uri="{FF2B5EF4-FFF2-40B4-BE49-F238E27FC236}">
                <a16:creationId xmlns:a16="http://schemas.microsoft.com/office/drawing/2014/main" id="{C5E1647B-D641-41D8-ADD7-7823976C4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64" y="6013450"/>
            <a:ext cx="33813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tge 4">
            <a:extLst>
              <a:ext uri="{FF2B5EF4-FFF2-40B4-BE49-F238E27FC236}">
                <a16:creationId xmlns:a16="http://schemas.microsoft.com/office/drawing/2014/main" id="{B6E10B88-8617-4414-8FEC-72B7693C03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33" y="5729502"/>
            <a:ext cx="2205608" cy="88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506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03BF673-8C68-4092-BF1B-53C57EFEC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B1BDB70B-F0E6-4867-818F-C582494FB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7083" y="0"/>
            <a:ext cx="11134917" cy="6858000"/>
          </a:xfrm>
          <a:custGeom>
            <a:avLst/>
            <a:gdLst>
              <a:gd name="connsiteX0" fmla="*/ 7627977 w 11134917"/>
              <a:gd name="connsiteY0" fmla="*/ 0 h 6858000"/>
              <a:gd name="connsiteX1" fmla="*/ 8129873 w 11134917"/>
              <a:gd name="connsiteY1" fmla="*/ 0 h 6858000"/>
              <a:gd name="connsiteX2" fmla="*/ 11134917 w 11134917"/>
              <a:gd name="connsiteY2" fmla="*/ 0 h 6858000"/>
              <a:gd name="connsiteX3" fmla="*/ 11134917 w 11134917"/>
              <a:gd name="connsiteY3" fmla="*/ 6858000 h 6858000"/>
              <a:gd name="connsiteX4" fmla="*/ 8129873 w 11134917"/>
              <a:gd name="connsiteY4" fmla="*/ 6858000 h 6858000"/>
              <a:gd name="connsiteX5" fmla="*/ 7627977 w 11134917"/>
              <a:gd name="connsiteY5" fmla="*/ 6858000 h 6858000"/>
              <a:gd name="connsiteX6" fmla="*/ 7627977 w 11134917"/>
              <a:gd name="connsiteY6" fmla="*/ 6857419 h 6858000"/>
              <a:gd name="connsiteX7" fmla="*/ 1921931 w 11134917"/>
              <a:gd name="connsiteY7" fmla="*/ 6850814 h 6858000"/>
              <a:gd name="connsiteX8" fmla="*/ 0 w 11134917"/>
              <a:gd name="connsiteY8" fmla="*/ 5325357 h 6858000"/>
              <a:gd name="connsiteX9" fmla="*/ 838199 w 11134917"/>
              <a:gd name="connsiteY9" fmla="*/ 7331 h 6858000"/>
              <a:gd name="connsiteX10" fmla="*/ 7627977 w 11134917"/>
              <a:gd name="connsiteY10" fmla="*/ 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134917" h="6858000">
                <a:moveTo>
                  <a:pt x="7627977" y="0"/>
                </a:moveTo>
                <a:lnTo>
                  <a:pt x="8129873" y="0"/>
                </a:lnTo>
                <a:lnTo>
                  <a:pt x="11134917" y="0"/>
                </a:lnTo>
                <a:lnTo>
                  <a:pt x="11134917" y="6858000"/>
                </a:lnTo>
                <a:lnTo>
                  <a:pt x="8129873" y="6858000"/>
                </a:lnTo>
                <a:lnTo>
                  <a:pt x="7627977" y="6858000"/>
                </a:lnTo>
                <a:lnTo>
                  <a:pt x="7627977" y="6857419"/>
                </a:lnTo>
                <a:lnTo>
                  <a:pt x="1921931" y="6850814"/>
                </a:lnTo>
                <a:lnTo>
                  <a:pt x="0" y="5325357"/>
                </a:lnTo>
                <a:lnTo>
                  <a:pt x="838199" y="7331"/>
                </a:lnTo>
                <a:lnTo>
                  <a:pt x="7627977" y="50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E52C707-F508-47B5-8864-8CC3EE0F0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12025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066B5DD9-1C9B-4957-AF7C-8E11C7E88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DF9D480-2CEE-4037-8C1B-6380686300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EBF6F7B8-E51D-495D-B944-B8E2E84C57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F43BB0F7-F9F4-4CFA-9277-2B671DC70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51F18A6-D926-4462-B110-63097184F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ED77B4F5-55D8-444A-9EFF-CAAA8CD69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ítol 1">
            <a:extLst>
              <a:ext uri="{FF2B5EF4-FFF2-40B4-BE49-F238E27FC236}">
                <a16:creationId xmlns:a16="http://schemas.microsoft.com/office/drawing/2014/main" id="{F39C3C5F-42A3-4413-8757-C3C9483DF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827" y="1093353"/>
            <a:ext cx="3519361" cy="4522647"/>
          </a:xfrm>
          <a:effectLst/>
        </p:spPr>
        <p:txBody>
          <a:bodyPr anchor="ctr">
            <a:normAutofit/>
          </a:bodyPr>
          <a:lstStyle/>
          <a:p>
            <a:pPr algn="l"/>
            <a:r>
              <a:rPr lang="ca-ES" b="1" dirty="0">
                <a:solidFill>
                  <a:schemeClr val="tx2"/>
                </a:solidFill>
              </a:rPr>
              <a:t>1. Relació amb l’Administració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614B4CE4-DB35-4E82-9C99-710CBD16F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5858" y="1206957"/>
            <a:ext cx="6383207" cy="4522647"/>
          </a:xfrm>
        </p:spPr>
        <p:txBody>
          <a:bodyPr anchor="ctr"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ca-ES" sz="1900" dirty="0">
                <a:latin typeface="+mj-lt"/>
              </a:rPr>
              <a:t>Article 14 de la Llei 39/2015, de l’1 d’octubre, del Procediment Administratiu Comú de les Administracions Públiques: 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ca-ES" sz="1900" i="1" dirty="0">
                <a:latin typeface="+mj-lt"/>
              </a:rPr>
              <a:t>“En </a:t>
            </a:r>
            <a:r>
              <a:rPr lang="ca-ES" sz="1900" i="1" dirty="0" err="1">
                <a:latin typeface="+mj-lt"/>
              </a:rPr>
              <a:t>todo</a:t>
            </a:r>
            <a:r>
              <a:rPr lang="ca-ES" sz="1900" i="1" dirty="0">
                <a:latin typeface="+mj-lt"/>
              </a:rPr>
              <a:t> caso, </a:t>
            </a:r>
            <a:r>
              <a:rPr lang="ca-ES" sz="1900" b="1" i="1" u="sng" dirty="0">
                <a:latin typeface="+mj-lt"/>
              </a:rPr>
              <a:t>e</a:t>
            </a:r>
            <a:r>
              <a:rPr lang="es-ES" sz="1900" b="1" i="1" u="sng" dirty="0" err="1">
                <a:latin typeface="+mj-lt"/>
              </a:rPr>
              <a:t>starán</a:t>
            </a:r>
            <a:r>
              <a:rPr lang="es-ES" sz="1900" b="1" i="1" u="sng" dirty="0">
                <a:latin typeface="+mj-lt"/>
              </a:rPr>
              <a:t> obligados a relacionarse a través de medios electrónicos con las Administraciones Públicas</a:t>
            </a:r>
            <a:r>
              <a:rPr lang="es-ES" sz="1900" i="1" dirty="0">
                <a:latin typeface="+mj-lt"/>
              </a:rPr>
              <a:t> para la realización de cualquier trámite de un procedimiento administrativo, al menos, los siguientes sujetos:</a:t>
            </a:r>
          </a:p>
          <a:p>
            <a:pPr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ES" sz="1900" b="1" i="0" dirty="0">
                <a:effectLst/>
                <a:latin typeface="+mj-lt"/>
              </a:rPr>
              <a:t>a) </a:t>
            </a:r>
            <a:r>
              <a:rPr lang="es-ES" sz="1900" b="0" i="0" dirty="0">
                <a:effectLst/>
                <a:latin typeface="+mj-lt"/>
              </a:rPr>
              <a:t>Las personas jurídicas.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es-ES" sz="1900" i="1" dirty="0">
                <a:latin typeface="+mj-lt"/>
              </a:rPr>
              <a:t>(…)</a:t>
            </a:r>
          </a:p>
          <a:p>
            <a:pPr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ES" sz="1900" b="1" i="0" dirty="0">
                <a:effectLst/>
                <a:latin typeface="+mj-lt"/>
              </a:rPr>
              <a:t>d) </a:t>
            </a:r>
            <a:r>
              <a:rPr lang="es-ES" sz="1900" b="0" i="0" dirty="0">
                <a:effectLst/>
                <a:latin typeface="+mj-lt"/>
              </a:rPr>
              <a:t>Quienes representen a un interesado que esté obligado a relacionarse electrónicamente con la Administración.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es-ES" sz="1900" i="1" dirty="0">
                <a:latin typeface="+mj-lt"/>
              </a:rPr>
              <a:t>(…)”</a:t>
            </a:r>
            <a:endParaRPr lang="ca-ES" sz="1900" i="1" dirty="0">
              <a:latin typeface="+mj-lt"/>
            </a:endParaRPr>
          </a:p>
        </p:txBody>
      </p:sp>
      <p:pic>
        <p:nvPicPr>
          <p:cNvPr id="19" name="Imatge 18">
            <a:extLst>
              <a:ext uri="{FF2B5EF4-FFF2-40B4-BE49-F238E27FC236}">
                <a16:creationId xmlns:a16="http://schemas.microsoft.com/office/drawing/2014/main" id="{E2F9BE39-3ACA-4446-92AA-9D77D3D94B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924" y="169493"/>
            <a:ext cx="2205608" cy="885394"/>
          </a:xfrm>
          <a:prstGeom prst="rect">
            <a:avLst/>
          </a:prstGeom>
        </p:spPr>
      </p:pic>
      <p:pic>
        <p:nvPicPr>
          <p:cNvPr id="20" name="Imagen 1">
            <a:extLst>
              <a:ext uri="{FF2B5EF4-FFF2-40B4-BE49-F238E27FC236}">
                <a16:creationId xmlns:a16="http://schemas.microsoft.com/office/drawing/2014/main" id="{F2E4E35B-13C6-418F-B381-32AFC2632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280" y="5883728"/>
            <a:ext cx="33813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23093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C37F342A-89D5-4749-8881-ECF386698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654968"/>
          </a:xfrm>
        </p:spPr>
        <p:txBody>
          <a:bodyPr>
            <a:normAutofit fontScale="90000"/>
          </a:bodyPr>
          <a:lstStyle/>
          <a:p>
            <a:r>
              <a:rPr lang="ca-ES" dirty="0"/>
              <a:t>7. </a:t>
            </a:r>
            <a:r>
              <a:rPr lang="ca-ES" b="1" dirty="0"/>
              <a:t>Control financer de subvencions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766ECA5F-E199-42A7-823C-C6E35364BB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556793"/>
            <a:ext cx="10018713" cy="423440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ca-ES" b="1" dirty="0"/>
              <a:t>En què pot consistir el control financer?:</a:t>
            </a:r>
          </a:p>
          <a:p>
            <a:pPr marL="720725" indent="-277813" algn="just">
              <a:buNone/>
              <a:tabLst>
                <a:tab pos="92075" algn="l"/>
              </a:tabLst>
            </a:pPr>
            <a:r>
              <a:rPr lang="ca-ES" dirty="0"/>
              <a:t>a) En l’examen de registres comptables, comptes o estats financers dels beneficiaris i de la documentació que els suporti.</a:t>
            </a:r>
          </a:p>
          <a:p>
            <a:pPr marL="720725" indent="-277813" algn="just">
              <a:buNone/>
              <a:tabLst>
                <a:tab pos="92075" algn="l"/>
              </a:tabLst>
            </a:pPr>
            <a:r>
              <a:rPr lang="ca-ES" dirty="0"/>
              <a:t>b) L’examen d’operacions individualitzades i concretes, relacionades amb les subvencions.</a:t>
            </a:r>
          </a:p>
          <a:p>
            <a:pPr marL="720725" indent="-277813" algn="just">
              <a:buNone/>
              <a:tabLst>
                <a:tab pos="92075" algn="l"/>
              </a:tabLst>
            </a:pPr>
            <a:r>
              <a:rPr lang="ca-ES" dirty="0"/>
              <a:t>c) La comprovació d’aspectes parcials i concrets d’actes relacionats o que puguin afectar a les subvencions.</a:t>
            </a:r>
          </a:p>
          <a:p>
            <a:pPr marL="720725" indent="-277813" algn="just">
              <a:buNone/>
              <a:tabLst>
                <a:tab pos="92075" algn="l"/>
              </a:tabLst>
            </a:pPr>
            <a:r>
              <a:rPr lang="ca-ES" dirty="0"/>
              <a:t>d) La comprovació material d’inversions que s’hagin finançat amb subvencions.</a:t>
            </a:r>
          </a:p>
          <a:p>
            <a:pPr marL="720725" indent="-277813" algn="just">
              <a:buNone/>
              <a:tabLst>
                <a:tab pos="92075" algn="l"/>
              </a:tabLst>
            </a:pPr>
            <a:r>
              <a:rPr lang="ca-ES" dirty="0"/>
              <a:t>e) Actuacions concretes de control establertes en la normativa reguladora de les subvencions</a:t>
            </a:r>
          </a:p>
          <a:p>
            <a:pPr marL="720725" indent="-277813" algn="just">
              <a:buNone/>
              <a:tabLst>
                <a:tab pos="92075" algn="l"/>
              </a:tabLst>
            </a:pPr>
            <a:r>
              <a:rPr lang="ca-ES" dirty="0"/>
              <a:t>f) Altres necessàries en atenció a les característiques de les activitats subvencionades.</a:t>
            </a:r>
          </a:p>
        </p:txBody>
      </p:sp>
      <p:pic>
        <p:nvPicPr>
          <p:cNvPr id="4" name="Imagen 1">
            <a:extLst>
              <a:ext uri="{FF2B5EF4-FFF2-40B4-BE49-F238E27FC236}">
                <a16:creationId xmlns:a16="http://schemas.microsoft.com/office/drawing/2014/main" id="{C5E1647B-D641-41D8-ADD7-7823976C4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64" y="6013450"/>
            <a:ext cx="33813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tge 4">
            <a:extLst>
              <a:ext uri="{FF2B5EF4-FFF2-40B4-BE49-F238E27FC236}">
                <a16:creationId xmlns:a16="http://schemas.microsoft.com/office/drawing/2014/main" id="{B6E10B88-8617-4414-8FEC-72B7693C03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33" y="5729502"/>
            <a:ext cx="2205608" cy="88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7100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C37F342A-89D5-4749-8881-ECF386698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654968"/>
          </a:xfrm>
        </p:spPr>
        <p:txBody>
          <a:bodyPr>
            <a:normAutofit fontScale="90000"/>
          </a:bodyPr>
          <a:lstStyle/>
          <a:p>
            <a:r>
              <a:rPr lang="ca-ES" dirty="0"/>
              <a:t>7. </a:t>
            </a:r>
            <a:r>
              <a:rPr lang="ca-ES" b="1" dirty="0"/>
              <a:t>Control financer de subvencions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766ECA5F-E199-42A7-823C-C6E35364BB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556793"/>
            <a:ext cx="10018713" cy="4234408"/>
          </a:xfrm>
        </p:spPr>
        <p:txBody>
          <a:bodyPr>
            <a:normAutofit/>
          </a:bodyPr>
          <a:lstStyle/>
          <a:p>
            <a:r>
              <a:rPr lang="ca-ES" b="1" dirty="0"/>
              <a:t>Obligació de col·laboració.</a:t>
            </a:r>
          </a:p>
          <a:p>
            <a:pPr marL="533400" indent="-261938" algn="just">
              <a:buNone/>
            </a:pPr>
            <a:r>
              <a:rPr lang="ca-ES" dirty="0"/>
              <a:t>a)Lliure accés de l’equip de control a la documentació objecte de comprovació.</a:t>
            </a:r>
          </a:p>
          <a:p>
            <a:pPr marL="533400" indent="-261938" algn="just">
              <a:buNone/>
            </a:pPr>
            <a:r>
              <a:rPr lang="ca-ES" dirty="0"/>
              <a:t>b) Lliure accés als locals en què s’efectuïn les activitats subvencionades.</a:t>
            </a:r>
          </a:p>
          <a:p>
            <a:pPr marL="533400" indent="-261938" algn="just">
              <a:buNone/>
            </a:pPr>
            <a:r>
              <a:rPr lang="ca-ES" dirty="0"/>
              <a:t>c) Obtenció de còpia de factures o documents justificatius.</a:t>
            </a:r>
          </a:p>
          <a:p>
            <a:pPr marL="533400" indent="-261938" algn="just">
              <a:buNone/>
            </a:pPr>
            <a:r>
              <a:rPr lang="ca-ES" dirty="0"/>
              <a:t>d) Lliure accés a informació dels comptes bancaris en els quals s’hagi efectuat el cobrament de subvencions o amb càrrec als quals s’hagin disposat els fons.</a:t>
            </a:r>
          </a:p>
          <a:p>
            <a:pPr marL="457200" indent="-457200">
              <a:buFont typeface="+mj-lt"/>
              <a:buAutoNum type="alphaLcParenR"/>
            </a:pPr>
            <a:endParaRPr lang="ca-ES" dirty="0"/>
          </a:p>
          <a:p>
            <a:pPr marL="457200" indent="-457200">
              <a:buFont typeface="+mj-lt"/>
              <a:buAutoNum type="alphaLcParenR"/>
            </a:pPr>
            <a:endParaRPr lang="ca-ES" dirty="0"/>
          </a:p>
        </p:txBody>
      </p:sp>
      <p:pic>
        <p:nvPicPr>
          <p:cNvPr id="4" name="Imagen 1">
            <a:extLst>
              <a:ext uri="{FF2B5EF4-FFF2-40B4-BE49-F238E27FC236}">
                <a16:creationId xmlns:a16="http://schemas.microsoft.com/office/drawing/2014/main" id="{C5E1647B-D641-41D8-ADD7-7823976C4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64" y="6013450"/>
            <a:ext cx="33813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tge 4">
            <a:extLst>
              <a:ext uri="{FF2B5EF4-FFF2-40B4-BE49-F238E27FC236}">
                <a16:creationId xmlns:a16="http://schemas.microsoft.com/office/drawing/2014/main" id="{B6E10B88-8617-4414-8FEC-72B7693C03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33" y="5729502"/>
            <a:ext cx="2205608" cy="88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5539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C37F342A-89D5-4749-8881-ECF386698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654968"/>
          </a:xfrm>
        </p:spPr>
        <p:txBody>
          <a:bodyPr>
            <a:normAutofit fontScale="90000"/>
          </a:bodyPr>
          <a:lstStyle/>
          <a:p>
            <a:r>
              <a:rPr lang="ca-ES" dirty="0"/>
              <a:t>7. </a:t>
            </a:r>
            <a:r>
              <a:rPr lang="ca-ES" b="1" dirty="0"/>
              <a:t>Control financer de subvencions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766ECA5F-E199-42A7-823C-C6E35364BB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340768"/>
            <a:ext cx="10018713" cy="5040559"/>
          </a:xfrm>
        </p:spPr>
        <p:txBody>
          <a:bodyPr>
            <a:normAutofit fontScale="47500" lnSpcReduction="20000"/>
          </a:bodyPr>
          <a:lstStyle/>
          <a:p>
            <a:endParaRPr lang="ca-ES" b="1" dirty="0"/>
          </a:p>
          <a:p>
            <a:r>
              <a:rPr lang="ca-ES" sz="3400" b="1" dirty="0"/>
              <a:t>Quan procedeix el reintegrament (total o parcial) de les quantitats rebudes i l’exigència de l’interès de demora (art. 37 LGS)?.</a:t>
            </a:r>
          </a:p>
          <a:p>
            <a:pPr marL="271462" indent="0">
              <a:buNone/>
            </a:pPr>
            <a:r>
              <a:rPr lang="ca-ES" sz="3400" dirty="0"/>
              <a:t>a) Quan s’hagi obtingut la subvenció falsejant les condicions requerides o ocultant condicions que haguessin impedit l’atorgament.</a:t>
            </a:r>
          </a:p>
          <a:p>
            <a:pPr marL="271462" indent="0">
              <a:buNone/>
            </a:pPr>
            <a:r>
              <a:rPr lang="ca-ES" sz="3400" dirty="0"/>
              <a:t>b) Quan s’incompleixi total o parcialment l’objectiu, de l’activitat o del projecte que fonamenten l’atorgament de la subvenció.</a:t>
            </a:r>
          </a:p>
          <a:p>
            <a:pPr marL="271462" indent="0">
              <a:buNone/>
            </a:pPr>
            <a:r>
              <a:rPr lang="ca-ES" sz="3400" dirty="0"/>
              <a:t>c) Per incompliment de les obligacions de justificació o justificació insuficient (art. 30 LGS: manca de documentació suficient, manca de declaració sobre el finançament de els activitats, incompliment de terminis, acreditació d’altres fonts de finançament, etc.).</a:t>
            </a:r>
          </a:p>
          <a:p>
            <a:pPr marL="533400" indent="-261938">
              <a:buNone/>
            </a:pPr>
            <a:r>
              <a:rPr lang="ca-ES" sz="3400" dirty="0"/>
              <a:t>d) Incompliment de l’obligació d’adoptar les mesures de difusió del finançament.</a:t>
            </a:r>
          </a:p>
          <a:p>
            <a:pPr marL="533400" indent="-261938">
              <a:buNone/>
            </a:pPr>
            <a:r>
              <a:rPr lang="ca-ES" sz="3400" dirty="0"/>
              <a:t>e) Resistència, excusa, obstrucció o negativa a les actuacions de comprovació i control financer i de les obligacions comptables, registrals o de conservació e documents si impedeixen verificar l’aplicació dels recursos obtinguts, el compliment d’objectius, la realitat i regularitat de les activitats subvencionades o la concurrència d’altres subvencions.</a:t>
            </a:r>
          </a:p>
          <a:p>
            <a:pPr marL="533400" indent="-261938">
              <a:buNone/>
            </a:pPr>
            <a:r>
              <a:rPr lang="ca-ES" sz="3400" dirty="0"/>
              <a:t>f) Incompliment d’obligacions imposades per l’Ajuntament als beneficiaris quan afectin o es refereixin a la forma en què s’ha d’assolir els objectius, realitzar les activitats o executar els projectes.</a:t>
            </a:r>
          </a:p>
          <a:p>
            <a:pPr marL="533400" indent="-261938">
              <a:buNone/>
            </a:pPr>
            <a:r>
              <a:rPr lang="ca-ES" sz="3400" dirty="0"/>
              <a:t>g) Incompliment d’obligacions imposades per l’Ajuntament als beneficiaris quan comporti no poder verificar l’aplicació dels recursos rebuts, el compliment de l’objectiu, la realitat i regularitat de les activitats subvencionades o la concurrència d’altres subvencions.</a:t>
            </a:r>
          </a:p>
          <a:p>
            <a:pPr marL="457200" indent="-457200">
              <a:buFont typeface="+mj-lt"/>
              <a:buAutoNum type="alphaLcParenR"/>
            </a:pPr>
            <a:endParaRPr lang="ca-ES" dirty="0"/>
          </a:p>
          <a:p>
            <a:pPr marL="457200" indent="-457200">
              <a:buFont typeface="+mj-lt"/>
              <a:buAutoNum type="alphaLcParenR"/>
            </a:pPr>
            <a:endParaRPr lang="ca-ES" dirty="0"/>
          </a:p>
        </p:txBody>
      </p:sp>
      <p:pic>
        <p:nvPicPr>
          <p:cNvPr id="4" name="Imagen 1">
            <a:extLst>
              <a:ext uri="{FF2B5EF4-FFF2-40B4-BE49-F238E27FC236}">
                <a16:creationId xmlns:a16="http://schemas.microsoft.com/office/drawing/2014/main" id="{C5E1647B-D641-41D8-ADD7-7823976C4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64" y="6013450"/>
            <a:ext cx="33813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tge 4">
            <a:extLst>
              <a:ext uri="{FF2B5EF4-FFF2-40B4-BE49-F238E27FC236}">
                <a16:creationId xmlns:a16="http://schemas.microsoft.com/office/drawing/2014/main" id="{B6E10B88-8617-4414-8FEC-72B7693C03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33" y="5963092"/>
            <a:ext cx="1623711" cy="65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4931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CCACD1A3-0979-4F8A-933C-A135BF1AF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2" y="2276872"/>
            <a:ext cx="10018713" cy="1752599"/>
          </a:xfrm>
        </p:spPr>
        <p:txBody>
          <a:bodyPr/>
          <a:lstStyle/>
          <a:p>
            <a:r>
              <a:rPr lang="ca-ES" b="1" dirty="0"/>
              <a:t>8. Precs i preguntes</a:t>
            </a:r>
          </a:p>
        </p:txBody>
      </p:sp>
      <p:pic>
        <p:nvPicPr>
          <p:cNvPr id="4" name="Imagen 1">
            <a:extLst>
              <a:ext uri="{FF2B5EF4-FFF2-40B4-BE49-F238E27FC236}">
                <a16:creationId xmlns:a16="http://schemas.microsoft.com/office/drawing/2014/main" id="{1F63F35A-FCB9-4E6B-85F7-63AFA09D0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64" y="6013450"/>
            <a:ext cx="33813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tge 4">
            <a:extLst>
              <a:ext uri="{FF2B5EF4-FFF2-40B4-BE49-F238E27FC236}">
                <a16:creationId xmlns:a16="http://schemas.microsoft.com/office/drawing/2014/main" id="{522B279D-EC14-4BE9-BDE6-87DB7A1E8B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33" y="5729502"/>
            <a:ext cx="2205608" cy="88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7062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6C5F458-F0B9-4584-B7A3-BA39F9E9FC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EF5CE756-E024-433C-98E3-931095C81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0B4D7F81-EC0F-4E8E-8D3F-BCBF503597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9DEF7606-46AD-4ECA-8815-33A3217D30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778C7720-6627-4BE3-9174-54CD26E726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3D25C4CC-C750-4C0A-ADB5-CFA9FFAE55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D6834B30-F11B-40AA-A8C8-0EF0710DB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140732" y="810206"/>
            <a:ext cx="6362291" cy="318606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000"/>
              <a:t>Moltes gràcies per la vostra atenció!</a:t>
            </a:r>
          </a:p>
        </p:txBody>
      </p:sp>
      <p:pic>
        <p:nvPicPr>
          <p:cNvPr id="5" name="Imatge 4">
            <a:extLst>
              <a:ext uri="{FF2B5EF4-FFF2-40B4-BE49-F238E27FC236}">
                <a16:creationId xmlns:a16="http://schemas.microsoft.com/office/drawing/2014/main" id="{01268347-84DA-4CAD-AA31-F56EA01069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45" y="1103911"/>
            <a:ext cx="3982088" cy="1602790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pic>
        <p:nvPicPr>
          <p:cNvPr id="3" name="Imagen 1">
            <a:extLst>
              <a:ext uri="{FF2B5EF4-FFF2-40B4-BE49-F238E27FC236}">
                <a16:creationId xmlns:a16="http://schemas.microsoft.com/office/drawing/2014/main" id="{E663341A-D911-4401-BE67-4DE1CB539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4345" y="4247935"/>
            <a:ext cx="3982088" cy="808545"/>
          </a:xfrm>
          <a:prstGeom prst="roundRect">
            <a:avLst>
              <a:gd name="adj" fmla="val 4380"/>
            </a:avLst>
          </a:prstGeom>
          <a:noFill/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7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8F94D66-27EC-4CB8-8226-D7F41C161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1A53964C-7D93-4C48-A4A6-C4C2C393C5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9C944EEC-539E-4389-8785-58E65D04E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7836EB7E-895C-4D68-B92E-312B371CBD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0F29242B-8CE7-4636-B326-4BEE42EB6D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4D0B8E9A-7727-4AD9-974E-8815F0B20E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1CD6C65C-71BE-4549-926A-1C1135FD06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ítol 1">
            <a:extLst>
              <a:ext uri="{FF2B5EF4-FFF2-40B4-BE49-F238E27FC236}">
                <a16:creationId xmlns:a16="http://schemas.microsoft.com/office/drawing/2014/main" id="{D3B73584-1997-44B7-B45D-6196F6920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3785" y="1380068"/>
            <a:ext cx="5428432" cy="2616199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r">
              <a:lnSpc>
                <a:spcPct val="90000"/>
              </a:lnSpc>
            </a:pPr>
            <a:r>
              <a:rPr lang="ca-ES" sz="4800" b="1" dirty="0"/>
              <a:t>Quines maneres tenim per relacionar-nos electrònicament? </a:t>
            </a:r>
          </a:p>
        </p:txBody>
      </p:sp>
      <p:pic>
        <p:nvPicPr>
          <p:cNvPr id="5" name="Contenidor de contingut 4" descr="Businessman fist on chin">
            <a:extLst>
              <a:ext uri="{FF2B5EF4-FFF2-40B4-BE49-F238E27FC236}">
                <a16:creationId xmlns:a16="http://schemas.microsoft.com/office/drawing/2014/main" id="{D2BFF2F7-ACAC-48BE-925B-D2841294D3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48954"/>
          <a:stretch/>
        </p:blipFill>
        <p:spPr>
          <a:xfrm>
            <a:off x="8127998" y="10"/>
            <a:ext cx="4064001" cy="6857990"/>
          </a:xfrm>
          <a:prstGeom prst="rect">
            <a:avLst/>
          </a:prstGeom>
        </p:spPr>
      </p:pic>
      <p:pic>
        <p:nvPicPr>
          <p:cNvPr id="17" name="Imagen 1">
            <a:extLst>
              <a:ext uri="{FF2B5EF4-FFF2-40B4-BE49-F238E27FC236}">
                <a16:creationId xmlns:a16="http://schemas.microsoft.com/office/drawing/2014/main" id="{2A03E788-7748-4DCE-A544-51FD20F8F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64" y="6013450"/>
            <a:ext cx="33813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atge 17">
            <a:extLst>
              <a:ext uri="{FF2B5EF4-FFF2-40B4-BE49-F238E27FC236}">
                <a16:creationId xmlns:a16="http://schemas.microsoft.com/office/drawing/2014/main" id="{10AEF78D-50F5-4CC4-BB85-92A7238C8A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40" y="5693736"/>
            <a:ext cx="2205608" cy="88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808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idor de contingut 3">
            <a:extLst>
              <a:ext uri="{FF2B5EF4-FFF2-40B4-BE49-F238E27FC236}">
                <a16:creationId xmlns:a16="http://schemas.microsoft.com/office/drawing/2014/main" id="{A0905DAF-9361-4AD7-997C-9B2DAF78CB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591721"/>
              </p:ext>
            </p:extLst>
          </p:nvPr>
        </p:nvGraphicFramePr>
        <p:xfrm>
          <a:off x="1127448" y="836712"/>
          <a:ext cx="10081120" cy="54005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50457">
                  <a:extLst>
                    <a:ext uri="{9D8B030D-6E8A-4147-A177-3AD203B41FA5}">
                      <a16:colId xmlns:a16="http://schemas.microsoft.com/office/drawing/2014/main" val="2809427827"/>
                    </a:ext>
                  </a:extLst>
                </a:gridCol>
                <a:gridCol w="2150457">
                  <a:extLst>
                    <a:ext uri="{9D8B030D-6E8A-4147-A177-3AD203B41FA5}">
                      <a16:colId xmlns:a16="http://schemas.microsoft.com/office/drawing/2014/main" val="384534164"/>
                    </a:ext>
                  </a:extLst>
                </a:gridCol>
                <a:gridCol w="2054576">
                  <a:extLst>
                    <a:ext uri="{9D8B030D-6E8A-4147-A177-3AD203B41FA5}">
                      <a16:colId xmlns:a16="http://schemas.microsoft.com/office/drawing/2014/main" val="459333388"/>
                    </a:ext>
                  </a:extLst>
                </a:gridCol>
                <a:gridCol w="2054576">
                  <a:extLst>
                    <a:ext uri="{9D8B030D-6E8A-4147-A177-3AD203B41FA5}">
                      <a16:colId xmlns:a16="http://schemas.microsoft.com/office/drawing/2014/main" val="1616538603"/>
                    </a:ext>
                  </a:extLst>
                </a:gridCol>
                <a:gridCol w="835527">
                  <a:extLst>
                    <a:ext uri="{9D8B030D-6E8A-4147-A177-3AD203B41FA5}">
                      <a16:colId xmlns:a16="http://schemas.microsoft.com/office/drawing/2014/main" val="1724375155"/>
                    </a:ext>
                  </a:extLst>
                </a:gridCol>
                <a:gridCol w="835527">
                  <a:extLst>
                    <a:ext uri="{9D8B030D-6E8A-4147-A177-3AD203B41FA5}">
                      <a16:colId xmlns:a16="http://schemas.microsoft.com/office/drawing/2014/main" val="3733210717"/>
                    </a:ext>
                  </a:extLst>
                </a:gridCol>
              </a:tblGrid>
              <a:tr h="435740"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000" b="1" u="none" strike="noStrike">
                          <a:effectLst/>
                        </a:rPr>
                        <a:t>Sistema d'identificació</a:t>
                      </a:r>
                      <a:endParaRPr lang="ca-ES" sz="1000" b="1" i="0" u="none" strike="noStrike">
                        <a:solidFill>
                          <a:srgbClr val="3534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000" b="1" u="none" strike="noStrike">
                          <a:effectLst/>
                        </a:rPr>
                        <a:t>Qui el pot demanar?</a:t>
                      </a:r>
                      <a:endParaRPr lang="ca-ES" sz="1000" b="1" i="0" u="none" strike="noStrike">
                        <a:solidFill>
                          <a:srgbClr val="3534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000" b="1" u="none" strike="noStrike">
                          <a:effectLst/>
                        </a:rPr>
                        <a:t>Com es sol·licita?</a:t>
                      </a:r>
                      <a:endParaRPr lang="ca-ES" sz="1000" b="1" i="0" u="none" strike="noStrike">
                        <a:solidFill>
                          <a:srgbClr val="3534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000" b="1" u="none" strike="noStrike">
                          <a:effectLst/>
                        </a:rPr>
                        <a:t>Validació necessària</a:t>
                      </a:r>
                      <a:endParaRPr lang="ca-ES" sz="1000" b="1" i="0" u="none" strike="noStrike">
                        <a:solidFill>
                          <a:srgbClr val="3534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000" b="1" u="none" strike="noStrike">
                          <a:effectLst/>
                        </a:rPr>
                        <a:t>Altres Req.</a:t>
                      </a:r>
                      <a:endParaRPr lang="ca-ES" sz="1000" b="1" i="0" u="none" strike="noStrike">
                        <a:solidFill>
                          <a:srgbClr val="3534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000" b="1" u="none" strike="noStrike" dirty="0">
                          <a:effectLst/>
                        </a:rPr>
                        <a:t>Vàlid a:</a:t>
                      </a:r>
                      <a:endParaRPr lang="ca-ES" sz="1000" b="1" i="0" u="none" strike="noStrike" dirty="0">
                        <a:solidFill>
                          <a:srgbClr val="3534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ctr"/>
                </a:tc>
                <a:extLst>
                  <a:ext uri="{0D108BD9-81ED-4DB2-BD59-A6C34878D82A}">
                    <a16:rowId xmlns:a16="http://schemas.microsoft.com/office/drawing/2014/main" val="951197391"/>
                  </a:ext>
                </a:extLst>
              </a:tr>
              <a:tr h="1254281">
                <a:tc>
                  <a:txBody>
                    <a:bodyPr/>
                    <a:lstStyle/>
                    <a:p>
                      <a:pPr algn="l" fontAlgn="ctr"/>
                      <a:r>
                        <a:rPr lang="ca-ES" sz="1000" u="none" strike="noStrike" dirty="0" err="1">
                          <a:effectLst/>
                        </a:rPr>
                        <a:t>IdCat</a:t>
                      </a:r>
                      <a:r>
                        <a:rPr lang="ca-ES" sz="1000" u="none" strike="noStrike" dirty="0">
                          <a:effectLst/>
                        </a:rPr>
                        <a:t> (certificat electrònic)</a:t>
                      </a:r>
                      <a:endParaRPr lang="ca-ES" sz="1000" b="0" i="0" u="none" strike="noStrike" dirty="0">
                        <a:solidFill>
                          <a:srgbClr val="3534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1000" u="none" strike="noStrike">
                          <a:effectLst/>
                        </a:rPr>
                        <a:t>Ciutadans amb DNI, NIE o certificat electrònic / Estrangers amb passaport o certificat electrònic</a:t>
                      </a:r>
                      <a:endParaRPr lang="ca-ES" sz="1000" b="0" i="0" u="none" strike="noStrike">
                        <a:solidFill>
                          <a:srgbClr val="3534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1000" u="sng" strike="noStrike" dirty="0">
                          <a:effectLst/>
                          <a:hlinkClick r:id="rId2"/>
                        </a:rPr>
                        <a:t>Online</a:t>
                      </a:r>
                      <a:endParaRPr lang="ca-ES" sz="10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1000" u="none" strike="noStrike">
                          <a:effectLst/>
                        </a:rPr>
                        <a:t>En persona a oficina de registre</a:t>
                      </a:r>
                      <a:endParaRPr lang="ca-ES" sz="1000" b="0" i="0" u="none" strike="noStrike">
                        <a:solidFill>
                          <a:srgbClr val="3534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1000" u="none" strike="noStrike">
                          <a:effectLst/>
                        </a:rPr>
                        <a:t>-</a:t>
                      </a:r>
                      <a:endParaRPr lang="ca-ES" sz="1000" b="0" i="0" u="none" strike="noStrike">
                        <a:solidFill>
                          <a:srgbClr val="3534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1000" u="none" strike="noStrike">
                          <a:effectLst/>
                        </a:rPr>
                        <a:t>UE</a:t>
                      </a:r>
                      <a:endParaRPr lang="ca-ES" sz="1000" b="0" i="0" u="none" strike="noStrike">
                        <a:solidFill>
                          <a:srgbClr val="3534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ctr"/>
                </a:tc>
                <a:extLst>
                  <a:ext uri="{0D108BD9-81ED-4DB2-BD59-A6C34878D82A}">
                    <a16:rowId xmlns:a16="http://schemas.microsoft.com/office/drawing/2014/main" val="788983525"/>
                  </a:ext>
                </a:extLst>
              </a:tr>
              <a:tr h="640205">
                <a:tc>
                  <a:txBody>
                    <a:bodyPr/>
                    <a:lstStyle/>
                    <a:p>
                      <a:pPr algn="l" fontAlgn="ctr"/>
                      <a:r>
                        <a:rPr lang="ca-ES" sz="1000" u="none" strike="noStrike">
                          <a:effectLst/>
                        </a:rPr>
                        <a:t>DNI-e</a:t>
                      </a:r>
                      <a:endParaRPr lang="ca-ES" sz="1000" b="0" i="0" u="none" strike="noStrike">
                        <a:solidFill>
                          <a:srgbClr val="3534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1000" u="none" strike="noStrike">
                          <a:effectLst/>
                        </a:rPr>
                        <a:t>Ciutadans amb DNI</a:t>
                      </a:r>
                      <a:endParaRPr lang="ca-ES" sz="1000" b="0" i="0" u="none" strike="noStrike">
                        <a:solidFill>
                          <a:srgbClr val="3534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1000" u="sng" strike="noStrike">
                          <a:effectLst/>
                          <a:hlinkClick r:id="rId3"/>
                        </a:rPr>
                        <a:t>Cita online</a:t>
                      </a:r>
                      <a:endParaRPr lang="ca-ES" sz="10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>
                          <a:effectLst/>
                        </a:rPr>
                        <a:t>En persona a oficina Policia Nacional</a:t>
                      </a:r>
                      <a:endParaRPr lang="es-ES" sz="1000" b="0" i="0" u="none" strike="noStrike">
                        <a:solidFill>
                          <a:srgbClr val="3534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1000" u="none" strike="noStrike">
                          <a:effectLst/>
                        </a:rPr>
                        <a:t>Lector de targetes</a:t>
                      </a:r>
                      <a:endParaRPr lang="ca-ES" sz="1000" b="0" i="0" u="none" strike="noStrike">
                        <a:solidFill>
                          <a:srgbClr val="3534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1000" u="none" strike="noStrike">
                          <a:effectLst/>
                        </a:rPr>
                        <a:t>UE</a:t>
                      </a:r>
                      <a:endParaRPr lang="ca-ES" sz="1000" b="0" i="0" u="none" strike="noStrike">
                        <a:solidFill>
                          <a:srgbClr val="3534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ctr"/>
                </a:tc>
                <a:extLst>
                  <a:ext uri="{0D108BD9-81ED-4DB2-BD59-A6C34878D82A}">
                    <a16:rowId xmlns:a16="http://schemas.microsoft.com/office/drawing/2014/main" val="2219173633"/>
                  </a:ext>
                </a:extLst>
              </a:tr>
              <a:tr h="561813">
                <a:tc>
                  <a:txBody>
                    <a:bodyPr/>
                    <a:lstStyle/>
                    <a:p>
                      <a:pPr algn="l" fontAlgn="ctr"/>
                      <a:r>
                        <a:rPr lang="ca-ES" sz="1000" u="none" strike="noStrike">
                          <a:effectLst/>
                        </a:rPr>
                        <a:t>FNMT (Certificado Digital)</a:t>
                      </a:r>
                      <a:endParaRPr lang="ca-ES" sz="1000" b="0" i="0" u="none" strike="noStrike">
                        <a:solidFill>
                          <a:srgbClr val="3534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u="none" strike="noStrike">
                          <a:effectLst/>
                        </a:rPr>
                        <a:t>Ciutadans amb DNI o NIE</a:t>
                      </a:r>
                      <a:endParaRPr lang="pl-PL" sz="1000" b="0" i="0" u="none" strike="noStrike">
                        <a:solidFill>
                          <a:srgbClr val="3534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1000" u="sng" strike="noStrike">
                          <a:effectLst/>
                          <a:hlinkClick r:id="rId4"/>
                        </a:rPr>
                        <a:t>Online</a:t>
                      </a:r>
                      <a:endParaRPr lang="ca-ES" sz="10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1000" u="none" strike="noStrike">
                          <a:effectLst/>
                        </a:rPr>
                        <a:t>En persona a oficina de registre</a:t>
                      </a:r>
                      <a:endParaRPr lang="ca-ES" sz="1000" b="0" i="0" u="none" strike="noStrike">
                        <a:solidFill>
                          <a:srgbClr val="3534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1000" u="none" strike="noStrike">
                          <a:effectLst/>
                        </a:rPr>
                        <a:t>-</a:t>
                      </a:r>
                      <a:endParaRPr lang="ca-ES" sz="1000" b="0" i="0" u="none" strike="noStrike">
                        <a:solidFill>
                          <a:srgbClr val="3534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1000" u="none" strike="noStrike" dirty="0">
                          <a:effectLst/>
                        </a:rPr>
                        <a:t>UE</a:t>
                      </a:r>
                      <a:endParaRPr lang="ca-ES" sz="1000" b="0" i="0" u="none" strike="noStrike" dirty="0">
                        <a:solidFill>
                          <a:srgbClr val="3534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ctr"/>
                </a:tc>
                <a:extLst>
                  <a:ext uri="{0D108BD9-81ED-4DB2-BD59-A6C34878D82A}">
                    <a16:rowId xmlns:a16="http://schemas.microsoft.com/office/drawing/2014/main" val="1357160959"/>
                  </a:ext>
                </a:extLst>
              </a:tr>
              <a:tr h="313570">
                <a:tc rowSpan="4">
                  <a:txBody>
                    <a:bodyPr/>
                    <a:lstStyle/>
                    <a:p>
                      <a:pPr algn="l" fontAlgn="ctr"/>
                      <a:r>
                        <a:rPr lang="ca-ES" sz="1000" u="none" strike="noStrike">
                          <a:effectLst/>
                        </a:rPr>
                        <a:t>IdCat Mòbil</a:t>
                      </a:r>
                      <a:endParaRPr lang="ca-ES" sz="1000" b="0" i="0" u="none" strike="noStrike">
                        <a:solidFill>
                          <a:srgbClr val="3534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ca-ES" sz="1000" u="none" strike="noStrike">
                          <a:effectLst/>
                        </a:rPr>
                        <a:t>Ciutadans amb DNI</a:t>
                      </a:r>
                      <a:endParaRPr lang="ca-ES" sz="1000" b="0" i="0" u="none" strike="noStrike">
                        <a:solidFill>
                          <a:srgbClr val="3534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ca-ES" sz="1000" u="sng" strike="noStrike">
                          <a:effectLst/>
                          <a:hlinkClick r:id="rId5"/>
                        </a:rPr>
                        <a:t>Online</a:t>
                      </a:r>
                      <a:endParaRPr lang="ca-ES" sz="10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1000" u="sng" strike="noStrike">
                          <a:effectLst/>
                          <a:hlinkClick r:id="rId6"/>
                        </a:rPr>
                        <a:t>Online (Videotrucada)</a:t>
                      </a:r>
                      <a:endParaRPr lang="ca-ES" sz="10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ca-ES" sz="1000" u="none" strike="noStrike">
                          <a:effectLst/>
                        </a:rPr>
                        <a:t>Telèfon mòbil</a:t>
                      </a:r>
                      <a:endParaRPr lang="ca-ES" sz="1000" b="0" i="0" u="none" strike="noStrike">
                        <a:solidFill>
                          <a:srgbClr val="3534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ca-ES" sz="1000" u="none" strike="noStrike">
                          <a:effectLst/>
                        </a:rPr>
                        <a:t>Catalunya</a:t>
                      </a:r>
                      <a:endParaRPr lang="ca-ES" sz="1000" b="0" i="0" u="none" strike="noStrike">
                        <a:solidFill>
                          <a:srgbClr val="3534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ctr"/>
                </a:tc>
                <a:extLst>
                  <a:ext uri="{0D108BD9-81ED-4DB2-BD59-A6C34878D82A}">
                    <a16:rowId xmlns:a16="http://schemas.microsoft.com/office/drawing/2014/main" val="2072185298"/>
                  </a:ext>
                </a:extLst>
              </a:tr>
              <a:tr h="313570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1000" u="none" strike="noStrike">
                          <a:effectLst/>
                        </a:rPr>
                        <a:t>Online (Targeta Salut)</a:t>
                      </a:r>
                      <a:endParaRPr lang="ca-ES" sz="1000" b="0" i="0" u="none" strike="noStrike">
                        <a:solidFill>
                          <a:srgbClr val="3534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ctr"/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2087749"/>
                  </a:ext>
                </a:extLst>
              </a:tr>
              <a:tr h="627140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1000" u="none" strike="noStrike">
                          <a:effectLst/>
                        </a:rPr>
                        <a:t>Ciutadans UE (residents a Cat.) amb NIE</a:t>
                      </a:r>
                      <a:endParaRPr lang="ca-ES" sz="1000" b="0" i="0" u="none" strike="noStrike">
                        <a:solidFill>
                          <a:srgbClr val="3534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1000" u="sng" strike="noStrike">
                          <a:effectLst/>
                          <a:hlinkClick r:id="rId7"/>
                        </a:rPr>
                        <a:t>Online</a:t>
                      </a:r>
                      <a:endParaRPr lang="ca-ES" sz="10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1000" u="sng" strike="noStrike">
                          <a:effectLst/>
                          <a:hlinkClick r:id="rId6"/>
                        </a:rPr>
                        <a:t>Online (Videotrucada)</a:t>
                      </a:r>
                      <a:endParaRPr lang="ca-ES" sz="10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1000" u="none" strike="noStrike">
                          <a:effectLst/>
                        </a:rPr>
                        <a:t>Telèfon mòbil</a:t>
                      </a:r>
                      <a:endParaRPr lang="ca-ES" sz="1000" b="0" i="0" u="none" strike="noStrike">
                        <a:solidFill>
                          <a:srgbClr val="3534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1000" u="none" strike="noStrike" dirty="0">
                          <a:effectLst/>
                        </a:rPr>
                        <a:t>Catalunya</a:t>
                      </a:r>
                      <a:endParaRPr lang="ca-ES" sz="1000" b="0" i="0" u="none" strike="noStrike" dirty="0">
                        <a:solidFill>
                          <a:srgbClr val="3534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ctr"/>
                </a:tc>
                <a:extLst>
                  <a:ext uri="{0D108BD9-81ED-4DB2-BD59-A6C34878D82A}">
                    <a16:rowId xmlns:a16="http://schemas.microsoft.com/office/drawing/2014/main" val="1928458943"/>
                  </a:ext>
                </a:extLst>
              </a:tr>
              <a:tr h="627140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1000" u="none" strike="noStrike">
                          <a:effectLst/>
                        </a:rPr>
                        <a:t>Estrangers (residents a Cat.) amb passaport</a:t>
                      </a:r>
                      <a:endParaRPr lang="ca-ES" sz="1000" b="0" i="0" u="none" strike="noStrike">
                        <a:solidFill>
                          <a:srgbClr val="3534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ca-ES" sz="1000" u="none" strike="noStrike">
                          <a:effectLst/>
                        </a:rPr>
                        <a:t>En persona a oficina de registre</a:t>
                      </a:r>
                      <a:endParaRPr lang="ca-ES" sz="1000" b="0" i="0" u="none" strike="noStrike">
                        <a:solidFill>
                          <a:srgbClr val="3534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ctr"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1000" u="none" strike="noStrike">
                          <a:effectLst/>
                        </a:rPr>
                        <a:t>Telèfon mòbil</a:t>
                      </a:r>
                      <a:endParaRPr lang="ca-ES" sz="1000" b="0" i="0" u="none" strike="noStrike">
                        <a:solidFill>
                          <a:srgbClr val="3534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1000" u="none" strike="noStrike">
                          <a:effectLst/>
                        </a:rPr>
                        <a:t>Catalunya</a:t>
                      </a:r>
                      <a:endParaRPr lang="ca-ES" sz="1000" b="0" i="0" u="none" strike="noStrike">
                        <a:solidFill>
                          <a:srgbClr val="3534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ctr"/>
                </a:tc>
                <a:extLst>
                  <a:ext uri="{0D108BD9-81ED-4DB2-BD59-A6C34878D82A}">
                    <a16:rowId xmlns:a16="http://schemas.microsoft.com/office/drawing/2014/main" val="3378554854"/>
                  </a:ext>
                </a:extLst>
              </a:tr>
              <a:tr h="627140">
                <a:tc>
                  <a:txBody>
                    <a:bodyPr/>
                    <a:lstStyle/>
                    <a:p>
                      <a:pPr algn="l" fontAlgn="ctr"/>
                      <a:r>
                        <a:rPr lang="ca-ES" sz="1000" u="none" strike="noStrike">
                          <a:effectLst/>
                        </a:rPr>
                        <a:t>Cl@ve</a:t>
                      </a:r>
                      <a:endParaRPr lang="ca-ES" sz="1000" b="0" i="0" u="none" strike="noStrike">
                        <a:solidFill>
                          <a:srgbClr val="3534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Ciutadans amb DNI, NIE o certificat electrònic</a:t>
                      </a:r>
                      <a:endParaRPr lang="pt-BR" sz="1000" b="0" i="0" u="none" strike="noStrike">
                        <a:solidFill>
                          <a:srgbClr val="3534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1000" u="sng" strike="noStrike">
                          <a:effectLst/>
                          <a:hlinkClick r:id="rId8"/>
                        </a:rPr>
                        <a:t>Online</a:t>
                      </a:r>
                      <a:endParaRPr lang="ca-ES" sz="10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1000" u="none" strike="noStrike">
                          <a:effectLst/>
                        </a:rPr>
                        <a:t>Carta al domicili / En persona a oficina reg.</a:t>
                      </a:r>
                      <a:endParaRPr lang="ca-ES" sz="1000" b="0" i="0" u="none" strike="noStrike">
                        <a:solidFill>
                          <a:srgbClr val="3534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1000" u="none" strike="noStrike">
                          <a:effectLst/>
                        </a:rPr>
                        <a:t>Telèfon mòbil</a:t>
                      </a:r>
                      <a:endParaRPr lang="ca-ES" sz="1000" b="0" i="0" u="none" strike="noStrike">
                        <a:solidFill>
                          <a:srgbClr val="3534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1000" u="none" strike="noStrike" dirty="0">
                          <a:effectLst/>
                        </a:rPr>
                        <a:t>Espanya</a:t>
                      </a:r>
                      <a:endParaRPr lang="ca-ES" sz="1000" b="0" i="0" u="none" strike="noStrike" dirty="0">
                        <a:solidFill>
                          <a:srgbClr val="3534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00" marR="7300" marT="7300" marB="0" anchor="ctr"/>
                </a:tc>
                <a:extLst>
                  <a:ext uri="{0D108BD9-81ED-4DB2-BD59-A6C34878D82A}">
                    <a16:rowId xmlns:a16="http://schemas.microsoft.com/office/drawing/2014/main" val="331037151"/>
                  </a:ext>
                </a:extLst>
              </a:tr>
            </a:tbl>
          </a:graphicData>
        </a:graphic>
      </p:graphicFrame>
      <p:pic>
        <p:nvPicPr>
          <p:cNvPr id="5" name="Imatge 4">
            <a:extLst>
              <a:ext uri="{FF2B5EF4-FFF2-40B4-BE49-F238E27FC236}">
                <a16:creationId xmlns:a16="http://schemas.microsoft.com/office/drawing/2014/main" id="{444E6ECB-4FBD-4D6E-B1D9-1C90A09CCE6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924" y="169493"/>
            <a:ext cx="2205608" cy="667219"/>
          </a:xfrm>
          <a:prstGeom prst="rect">
            <a:avLst/>
          </a:prstGeom>
        </p:spPr>
      </p:pic>
      <p:pic>
        <p:nvPicPr>
          <p:cNvPr id="6" name="Imagen 1">
            <a:extLst>
              <a:ext uri="{FF2B5EF4-FFF2-40B4-BE49-F238E27FC236}">
                <a16:creationId xmlns:a16="http://schemas.microsoft.com/office/drawing/2014/main" id="{9A083241-B235-4794-8D7E-3A017CBCD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64" y="6013450"/>
            <a:ext cx="33813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letxa: dreta 7">
            <a:extLst>
              <a:ext uri="{FF2B5EF4-FFF2-40B4-BE49-F238E27FC236}">
                <a16:creationId xmlns:a16="http://schemas.microsoft.com/office/drawing/2014/main" id="{07C0C9F6-69F0-481C-A206-2F159DA18C3F}"/>
              </a:ext>
            </a:extLst>
          </p:cNvPr>
          <p:cNvSpPr/>
          <p:nvPr/>
        </p:nvSpPr>
        <p:spPr>
          <a:xfrm>
            <a:off x="374941" y="3088862"/>
            <a:ext cx="720080" cy="57606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9" name="Fletxa: dreta 8">
            <a:extLst>
              <a:ext uri="{FF2B5EF4-FFF2-40B4-BE49-F238E27FC236}">
                <a16:creationId xmlns:a16="http://schemas.microsoft.com/office/drawing/2014/main" id="{50047172-15C6-42F3-80E5-EA47F21B0D27}"/>
              </a:ext>
            </a:extLst>
          </p:cNvPr>
          <p:cNvSpPr/>
          <p:nvPr/>
        </p:nvSpPr>
        <p:spPr>
          <a:xfrm rot="10800000">
            <a:off x="11240995" y="3088863"/>
            <a:ext cx="720080" cy="57606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62978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C52A5985-A7E9-4A92-8CCD-E12CF0A86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7222" y="901824"/>
            <a:ext cx="10018713" cy="726976"/>
          </a:xfrm>
        </p:spPr>
        <p:txBody>
          <a:bodyPr/>
          <a:lstStyle/>
          <a:p>
            <a:r>
              <a:rPr lang="ca-ES" b="1" dirty="0"/>
              <a:t>Com aconseguir el Certificat Digital FNMT?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1C69B5D8-27F6-47D5-B7BA-01E1207A2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988840"/>
            <a:ext cx="10018713" cy="93610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a-ES" dirty="0"/>
              <a:t>1. Sol·licitar cita prèvia a Hisenda: </a:t>
            </a:r>
            <a:r>
              <a:rPr lang="ca-ES" dirty="0">
                <a:hlinkClick r:id="rId2"/>
              </a:rPr>
              <a:t>https://www.agenciatributaria.gob.es/AEAT.sede/procedimientoini/GC29.shtml</a:t>
            </a:r>
            <a:endParaRPr lang="ca-ES" dirty="0"/>
          </a:p>
          <a:p>
            <a:endParaRPr lang="ca-ES" dirty="0"/>
          </a:p>
        </p:txBody>
      </p:sp>
      <p:pic>
        <p:nvPicPr>
          <p:cNvPr id="5" name="Imatge 4">
            <a:extLst>
              <a:ext uri="{FF2B5EF4-FFF2-40B4-BE49-F238E27FC236}">
                <a16:creationId xmlns:a16="http://schemas.microsoft.com/office/drawing/2014/main" id="{19BD32F6-220A-458E-9F47-8FFC04E54D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84" y="2708920"/>
            <a:ext cx="11443298" cy="3816424"/>
          </a:xfrm>
          <a:prstGeom prst="rect">
            <a:avLst/>
          </a:prstGeom>
        </p:spPr>
      </p:pic>
      <p:sp>
        <p:nvSpPr>
          <p:cNvPr id="6" name="Fletxa: pentàgon 5">
            <a:extLst>
              <a:ext uri="{FF2B5EF4-FFF2-40B4-BE49-F238E27FC236}">
                <a16:creationId xmlns:a16="http://schemas.microsoft.com/office/drawing/2014/main" id="{93455CFA-48B2-4D05-86ED-EB5D76CC9DFF}"/>
              </a:ext>
            </a:extLst>
          </p:cNvPr>
          <p:cNvSpPr/>
          <p:nvPr/>
        </p:nvSpPr>
        <p:spPr>
          <a:xfrm>
            <a:off x="782493" y="4617132"/>
            <a:ext cx="576064" cy="18002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7" name="Imatge 6">
            <a:extLst>
              <a:ext uri="{FF2B5EF4-FFF2-40B4-BE49-F238E27FC236}">
                <a16:creationId xmlns:a16="http://schemas.microsoft.com/office/drawing/2014/main" id="{70E42903-08B5-45CD-A0D7-3C949FE923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924" y="169493"/>
            <a:ext cx="2205608" cy="667219"/>
          </a:xfrm>
          <a:prstGeom prst="rect">
            <a:avLst/>
          </a:prstGeom>
        </p:spPr>
      </p:pic>
      <p:pic>
        <p:nvPicPr>
          <p:cNvPr id="8" name="Imagen 1">
            <a:extLst>
              <a:ext uri="{FF2B5EF4-FFF2-40B4-BE49-F238E27FC236}">
                <a16:creationId xmlns:a16="http://schemas.microsoft.com/office/drawing/2014/main" id="{85212CE4-D916-47D7-8470-9F5B1E195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36" y="113426"/>
            <a:ext cx="33813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3128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F744471D-0D3A-4ECC-80CE-52F59E9BC7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1464" y="1268760"/>
            <a:ext cx="10018713" cy="57606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a-ES" dirty="0"/>
              <a:t>2. </a:t>
            </a:r>
            <a:r>
              <a:rPr lang="ca-ES" sz="2900" dirty="0"/>
              <a:t>Un cop omplertes les dades de la </a:t>
            </a:r>
            <a:r>
              <a:rPr lang="ca-ES" sz="2900" b="1" u="sng" dirty="0"/>
              <a:t>PRESIDÈNCIA DE L’ENTITAT</a:t>
            </a:r>
            <a:r>
              <a:rPr lang="ca-ES" sz="2900" dirty="0"/>
              <a:t>, s’ha de seleccionar el procediment:</a:t>
            </a:r>
          </a:p>
          <a:p>
            <a:pPr marL="0" indent="0">
              <a:buNone/>
            </a:pPr>
            <a:endParaRPr lang="ca-ES" dirty="0"/>
          </a:p>
        </p:txBody>
      </p:sp>
      <p:pic>
        <p:nvPicPr>
          <p:cNvPr id="8" name="Imatge 7">
            <a:extLst>
              <a:ext uri="{FF2B5EF4-FFF2-40B4-BE49-F238E27FC236}">
                <a16:creationId xmlns:a16="http://schemas.microsoft.com/office/drawing/2014/main" id="{EC1CEA72-DB12-44BB-97DB-C8643AEB97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440" y="1556792"/>
            <a:ext cx="10702789" cy="5153194"/>
          </a:xfrm>
          <a:prstGeom prst="rect">
            <a:avLst/>
          </a:prstGeom>
        </p:spPr>
      </p:pic>
      <p:sp>
        <p:nvSpPr>
          <p:cNvPr id="11" name="Fletxa: esquerra 10">
            <a:extLst>
              <a:ext uri="{FF2B5EF4-FFF2-40B4-BE49-F238E27FC236}">
                <a16:creationId xmlns:a16="http://schemas.microsoft.com/office/drawing/2014/main" id="{ECB93A0D-40CC-4E50-9371-6180375EF677}"/>
              </a:ext>
            </a:extLst>
          </p:cNvPr>
          <p:cNvSpPr/>
          <p:nvPr/>
        </p:nvSpPr>
        <p:spPr>
          <a:xfrm>
            <a:off x="8616280" y="5157192"/>
            <a:ext cx="2160240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12" name="Imagen 1">
            <a:extLst>
              <a:ext uri="{FF2B5EF4-FFF2-40B4-BE49-F238E27FC236}">
                <a16:creationId xmlns:a16="http://schemas.microsoft.com/office/drawing/2014/main" id="{F0E70914-0CC9-45EF-AF7C-E949258B2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4" y="148014"/>
            <a:ext cx="33813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tge 12">
            <a:extLst>
              <a:ext uri="{FF2B5EF4-FFF2-40B4-BE49-F238E27FC236}">
                <a16:creationId xmlns:a16="http://schemas.microsoft.com/office/drawing/2014/main" id="{BF41422E-2042-4494-9419-EE69DA965F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924" y="169493"/>
            <a:ext cx="2205608" cy="66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117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2AE735D9-61D3-4C65-AD37-EBA3F2382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9496" y="1011805"/>
            <a:ext cx="8788153" cy="1087016"/>
          </a:xfrm>
        </p:spPr>
        <p:txBody>
          <a:bodyPr>
            <a:normAutofit fontScale="90000"/>
          </a:bodyPr>
          <a:lstStyle/>
          <a:p>
            <a:r>
              <a:rPr lang="ca-ES" b="1" dirty="0"/>
              <a:t>I omplir les dades de contacte, al que us arribarà la confirmació de la cita:</a:t>
            </a:r>
          </a:p>
        </p:txBody>
      </p:sp>
      <p:pic>
        <p:nvPicPr>
          <p:cNvPr id="7" name="Contenidor de contingut 6">
            <a:extLst>
              <a:ext uri="{FF2B5EF4-FFF2-40B4-BE49-F238E27FC236}">
                <a16:creationId xmlns:a16="http://schemas.microsoft.com/office/drawing/2014/main" id="{390B5E0D-21A9-4690-95B5-689C18B01B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3897" y="2313856"/>
            <a:ext cx="8924206" cy="3858344"/>
          </a:xfrm>
        </p:spPr>
      </p:pic>
      <p:pic>
        <p:nvPicPr>
          <p:cNvPr id="8" name="Imatge 7">
            <a:extLst>
              <a:ext uri="{FF2B5EF4-FFF2-40B4-BE49-F238E27FC236}">
                <a16:creationId xmlns:a16="http://schemas.microsoft.com/office/drawing/2014/main" id="{01723576-5E45-4CD9-8754-F44F51C0B6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924" y="169493"/>
            <a:ext cx="2205608" cy="667219"/>
          </a:xfrm>
          <a:prstGeom prst="rect">
            <a:avLst/>
          </a:prstGeom>
        </p:spPr>
      </p:pic>
      <p:pic>
        <p:nvPicPr>
          <p:cNvPr id="9" name="Imagen 1">
            <a:extLst>
              <a:ext uri="{FF2B5EF4-FFF2-40B4-BE49-F238E27FC236}">
                <a16:creationId xmlns:a16="http://schemas.microsoft.com/office/drawing/2014/main" id="{317E06A6-79E5-413D-8C42-37511B09C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4" y="148014"/>
            <a:ext cx="33813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43564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991</TotalTime>
  <Words>3766</Words>
  <Application>Microsoft Office PowerPoint</Application>
  <PresentationFormat>Panorámica</PresentationFormat>
  <Paragraphs>299</Paragraphs>
  <Slides>44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44</vt:i4>
      </vt:variant>
    </vt:vector>
  </HeadingPairs>
  <TitlesOfParts>
    <vt:vector size="52" baseType="lpstr">
      <vt:lpstr>Arial</vt:lpstr>
      <vt:lpstr>Calibri</vt:lpstr>
      <vt:lpstr>Cambria</vt:lpstr>
      <vt:lpstr>Century Gothic</vt:lpstr>
      <vt:lpstr>Corbel</vt:lpstr>
      <vt:lpstr>Corbel (Cos)</vt:lpstr>
      <vt:lpstr>Montserrat</vt:lpstr>
      <vt:lpstr>Parallax</vt:lpstr>
      <vt:lpstr>Formació subvencions: AAVV Tarragona</vt:lpstr>
      <vt:lpstr>Índex</vt:lpstr>
      <vt:lpstr>Índex</vt:lpstr>
      <vt:lpstr>1. Relació amb l’Administració</vt:lpstr>
      <vt:lpstr>Quines maneres tenim per relacionar-nos electrònicament? </vt:lpstr>
      <vt:lpstr>Presentación de PowerPoint</vt:lpstr>
      <vt:lpstr>Com aconseguir el Certificat Digital FNMT?</vt:lpstr>
      <vt:lpstr>Presentación de PowerPoint</vt:lpstr>
      <vt:lpstr>I omplir les dades de contacte, al que us arribarà la confirmació de la cita:</vt:lpstr>
      <vt:lpstr>Presentación de PowerPoint</vt:lpstr>
      <vt:lpstr>Presentación de PowerPoint</vt:lpstr>
      <vt:lpstr>Presentación de PowerPoint</vt:lpstr>
      <vt:lpstr>Aspectes importants del procediment:</vt:lpstr>
      <vt:lpstr>2. Registre Municipal d’entitats</vt:lpstr>
      <vt:lpstr>Quines dades s’han de proporcionar?</vt:lpstr>
      <vt:lpstr>Que pot passar si no s’actualitzen les dades del Registre?</vt:lpstr>
      <vt:lpstr>On pot fer –se la inscripció o les modificacions de dades de les entitats?</vt:lpstr>
      <vt:lpstr>3. Normativa aplicable a les subvencions</vt:lpstr>
      <vt:lpstr>4. Bases de la subvenció i convocatòria</vt:lpstr>
      <vt:lpstr>Presentación de PowerPoint</vt:lpstr>
      <vt:lpstr>Presentación de PowerPoint</vt:lpstr>
      <vt:lpstr>Exemple</vt:lpstr>
      <vt:lpstr>5. Com es sol·licita la subvenció?</vt:lpstr>
      <vt:lpstr>Presentación de PowerPoint</vt:lpstr>
      <vt:lpstr>Presentación de PowerPoint</vt:lpstr>
      <vt:lpstr>Que cal tenir en compte a l’hora de formular la sol·licitud de la subvenció?</vt:lpstr>
      <vt:lpstr>Presentación de PowerPoint</vt:lpstr>
      <vt:lpstr>6. Com es justifica una subvenció?</vt:lpstr>
      <vt:lpstr>Quina documentació cal presentar?</vt:lpstr>
      <vt:lpstr>Presentación de PowerPoint</vt:lpstr>
      <vt:lpstr>Documents vàlids com a justificants de les despeses incorregudes</vt:lpstr>
      <vt:lpstr>Quines dades ha de tenir una factura?</vt:lpstr>
      <vt:lpstr>Que es considera despesa subvencionable?</vt:lpstr>
      <vt:lpstr>Requisits que han de complir les despeses per a ser subvencionables</vt:lpstr>
      <vt:lpstr>Documents vàlids per acreditar el pagament</vt:lpstr>
      <vt:lpstr>Límits al pagament en metàl·lic!!</vt:lpstr>
      <vt:lpstr>Que passa si teniu despeses de personal o que s’hagi retingut IRPF. Com es justifiquen?</vt:lpstr>
      <vt:lpstr>Quines despeses es consideren no subvencionables?</vt:lpstr>
      <vt:lpstr>7. Control financer de subvencions</vt:lpstr>
      <vt:lpstr>7. Control financer de subvencions</vt:lpstr>
      <vt:lpstr>7. Control financer de subvencions</vt:lpstr>
      <vt:lpstr>7. Control financer de subvencions</vt:lpstr>
      <vt:lpstr>8. Precs i preguntes</vt:lpstr>
      <vt:lpstr>Moltes gràcies per la vostra atenció!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Comptabilitat pressupostaria –  Ingressos i despeses</dc:title>
  <dc:creator>Jordi Pons</dc:creator>
  <cp:lastModifiedBy>Lluïsa Oliveres Torruella</cp:lastModifiedBy>
  <cp:revision>7</cp:revision>
  <dcterms:created xsi:type="dcterms:W3CDTF">2020-01-08T18:09:03Z</dcterms:created>
  <dcterms:modified xsi:type="dcterms:W3CDTF">2021-11-16T10:09:00Z</dcterms:modified>
</cp:coreProperties>
</file>