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57" r:id="rId3"/>
    <p:sldId id="259" r:id="rId4"/>
    <p:sldId id="288" r:id="rId5"/>
    <p:sldId id="262" r:id="rId6"/>
    <p:sldId id="268" r:id="rId7"/>
    <p:sldId id="269" r:id="rId8"/>
    <p:sldId id="284" r:id="rId9"/>
    <p:sldId id="266" r:id="rId10"/>
    <p:sldId id="285" r:id="rId11"/>
    <p:sldId id="286" r:id="rId12"/>
    <p:sldId id="287" r:id="rId13"/>
    <p:sldId id="28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3" autoAdjust="0"/>
    <p:restoredTop sz="94660"/>
  </p:normalViewPr>
  <p:slideViewPr>
    <p:cSldViewPr>
      <p:cViewPr varScale="1">
        <p:scale>
          <a:sx n="94" d="100"/>
          <a:sy n="94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ECC1993-9049-4628-95DA-F9A8C8BCF7DF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8A54B2EA-2032-45B7-953A-3AD23EBD045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9E32B-1446-4D46-B504-8862EBEEFAB9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10</a:t>
            </a:fld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11</a:t>
            </a:fld>
            <a:endParaRPr lang="ca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12</a:t>
            </a:fld>
            <a:endParaRPr lang="ca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6DBBB-06A6-4278-92FE-6FDA969D924E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14</a:t>
            </a:fld>
            <a:endParaRPr lang="ca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15</a:t>
            </a:fld>
            <a:endParaRPr lang="ca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16</a:t>
            </a:fld>
            <a:endParaRPr lang="ca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17</a:t>
            </a:fld>
            <a:endParaRPr lang="ca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18</a:t>
            </a:fld>
            <a:endParaRPr lang="ca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19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9E32B-1446-4D46-B504-8862EBEEFAB9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20</a:t>
            </a:fld>
            <a:endParaRPr lang="ca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21</a:t>
            </a:fld>
            <a:endParaRPr lang="ca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22</a:t>
            </a:fld>
            <a:endParaRPr lang="ca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23</a:t>
            </a:fld>
            <a:endParaRPr lang="ca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24</a:t>
            </a:fld>
            <a:endParaRPr lang="ca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25</a:t>
            </a:fld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6DBBB-06A6-4278-92FE-6FDA969D924E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6DBBB-06A6-4278-92FE-6FDA969D924E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5</a:t>
            </a:fld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6</a:t>
            </a:fld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7</a:t>
            </a:fld>
            <a:endParaRPr 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8</a:t>
            </a:fld>
            <a:endParaRPr 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B2EA-2032-45B7-953A-3AD23EBD045A}" type="slidenum">
              <a:rPr lang="ca-ES" smtClean="0"/>
              <a:pPr/>
              <a:t>9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6FFA-AC1E-4DE4-B77F-D73D8943B8AE}" type="datetimeFigureOut">
              <a:rPr lang="ca-ES" smtClean="0"/>
              <a:pPr/>
              <a:t>26/03/2015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98CE-28BB-43FA-99F1-280CE25703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"/>
          <p:cNvSpPr>
            <a:spLocks noChangeArrowheads="1"/>
          </p:cNvSpPr>
          <p:nvPr/>
        </p:nvSpPr>
        <p:spPr bwMode="auto">
          <a:xfrm>
            <a:off x="914400" y="1772816"/>
            <a:ext cx="7391400" cy="28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s-ES_tradnl" sz="2500" dirty="0"/>
          </a:p>
          <a:p>
            <a:pPr algn="ctr" eaLnBrk="1" hangingPunct="1">
              <a:spcBef>
                <a:spcPct val="20000"/>
              </a:spcBef>
            </a:pPr>
            <a:endParaRPr lang="es-ES_tradnl" sz="2500" dirty="0"/>
          </a:p>
          <a:p>
            <a:pPr algn="ctr" eaLnBrk="1" hangingPunct="1">
              <a:spcBef>
                <a:spcPct val="20000"/>
              </a:spcBef>
            </a:pPr>
            <a:endParaRPr lang="es-ES_tradnl" sz="2500" dirty="0"/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1043608" y="908720"/>
            <a:ext cx="7247384" cy="3708708"/>
          </a:xfrm>
          <a:prstGeom prst="rect">
            <a:avLst/>
          </a:prstGeom>
          <a:gradFill>
            <a:gsLst>
              <a:gs pos="0">
                <a:srgbClr val="8488C4"/>
              </a:gs>
              <a:gs pos="0">
                <a:schemeClr val="accent6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es-ES_tradnl" sz="3500" b="1" dirty="0" smtClean="0"/>
          </a:p>
          <a:p>
            <a:pPr algn="ctr" eaLnBrk="1" hangingPunct="1"/>
            <a:endParaRPr lang="es-ES_tradnl" sz="3500" b="1" dirty="0" smtClean="0"/>
          </a:p>
          <a:p>
            <a:pPr algn="ctr" eaLnBrk="1" hangingPunct="1"/>
            <a:r>
              <a:rPr lang="es-ES_tradnl" sz="3500" b="1" dirty="0" smtClean="0"/>
              <a:t>RUTA ARQUEOLÒGICA </a:t>
            </a:r>
          </a:p>
          <a:p>
            <a:pPr algn="ctr" eaLnBrk="1" hangingPunct="1"/>
            <a:r>
              <a:rPr lang="es-ES_tradnl" sz="2500" b="1" dirty="0" smtClean="0"/>
              <a:t>“TÀRRACO, CIUTAT PORTUÀRIA ROMANA”</a:t>
            </a:r>
          </a:p>
          <a:p>
            <a:pPr algn="ctr" eaLnBrk="1" hangingPunct="1"/>
            <a:endParaRPr lang="es-ES_tradnl" sz="3500" b="1" dirty="0" smtClean="0"/>
          </a:p>
          <a:p>
            <a:pPr algn="ctr" eaLnBrk="1" hangingPunct="1"/>
            <a:endParaRPr lang="es-ES_tradnl" sz="3500" b="1" dirty="0" smtClean="0"/>
          </a:p>
          <a:p>
            <a:pPr algn="ctr" eaLnBrk="1" hangingPunct="1"/>
            <a:r>
              <a:rPr lang="es-ES_tradnl" sz="3500" b="1" dirty="0" smtClean="0"/>
              <a:t> </a:t>
            </a:r>
          </a:p>
        </p:txBody>
      </p:sp>
      <p:pic>
        <p:nvPicPr>
          <p:cNvPr id="14339" name="Imagen 10" descr="logo_portada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4588"/>
            <a:ext cx="91440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305983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ZONA PORTUÀRIA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403648" y="1844824"/>
            <a:ext cx="6480720" cy="57606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2.- </a:t>
            </a:r>
            <a:r>
              <a:rPr lang="ca-ES" b="1" cap="all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monumentalització</a:t>
            </a:r>
            <a:r>
              <a:rPr lang="ca-ES" b="1" cap="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(S. I, </a:t>
            </a:r>
            <a:r>
              <a:rPr lang="ca-ES" b="1" cap="all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</a:t>
            </a:r>
            <a:r>
              <a:rPr lang="ca-ES" b="1" cap="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endParaRPr lang="ca-ES" b="1" cap="all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23528" y="2780928"/>
            <a:ext cx="2736304" cy="3384376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a) La zona portuària es substituí per edificis de prestigi per embellir la zona: edificis termals, fonts monumentals, temples, o el Teatre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14" name="13 Rectángulo"/>
          <p:cNvSpPr/>
          <p:nvPr/>
        </p:nvSpPr>
        <p:spPr>
          <a:xfrm>
            <a:off x="3347864" y="2780928"/>
            <a:ext cx="2808312" cy="331236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b) La nova zona portuària queda més distant del nucli urbà però a prop del Fòrum de la Colònia, on es realitzaven la major part de les transaccions comercials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16" name="15 Rectángulo"/>
          <p:cNvSpPr/>
          <p:nvPr/>
        </p:nvSpPr>
        <p:spPr>
          <a:xfrm>
            <a:off x="6444208" y="2780928"/>
            <a:ext cx="2520280" cy="331236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c) La zona nova es construeix en indrets prèviament ocupats per platges i aiguamolls, es produí</a:t>
            </a:r>
          </a:p>
          <a:p>
            <a:pPr algn="ctr"/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una intensa preparació del terreny</a:t>
            </a:r>
            <a:r>
              <a:rPr lang="ca-ES" dirty="0" smtClean="0"/>
              <a:t>.</a:t>
            </a:r>
            <a:endParaRPr lang="ca-E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915816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ZONA PORTUÀRIA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15616" y="1916832"/>
            <a:ext cx="6984776" cy="57606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3.- SEGLES </a:t>
            </a:r>
            <a:r>
              <a:rPr lang="ca-E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III-IV</a:t>
            </a:r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dC</a:t>
            </a:r>
            <a:endParaRPr lang="ca-ES" b="1" cap="all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28662" y="2857496"/>
            <a:ext cx="2736304" cy="345638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a) El programa urbanístic queda truncat a finals de segle III dC amb l’arribada de pobles </a:t>
            </a:r>
            <a:r>
              <a:rPr lang="ca-ES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francoalamans</a:t>
            </a:r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ca-ES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Tàrraco</a:t>
            </a:r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amb la destrucció quasi total de la zona portuària.</a:t>
            </a:r>
            <a:endParaRPr lang="ca-ES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286380" y="2786058"/>
            <a:ext cx="2808312" cy="345638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b) Bona part de la zona occidental vora mar queda deserta durant el segle IV. La línia de costa va avançant progressivament, guanyant terreny al mar fins arribar a l’alçada del carrer Reial.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915816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ZONA PORTUÀRIA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15616" y="1916832"/>
            <a:ext cx="6984776" cy="57606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4.- SEGLES </a:t>
            </a:r>
            <a:r>
              <a:rPr lang="ca-E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V-VII</a:t>
            </a:r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dC</a:t>
            </a:r>
            <a:endParaRPr lang="ca-ES" b="1" cap="all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71538" y="2857496"/>
            <a:ext cx="7143800" cy="345638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Ús funerari de la zona a prop del Francolí, on es desenvolupà una necròpolis al voltant de la tomba dels màrtirs Fructuós, Auguri i </a:t>
            </a:r>
            <a:r>
              <a:rPr lang="ca-ES" sz="1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Eulogi</a:t>
            </a:r>
            <a:r>
              <a:rPr lang="ca-ES" sz="1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Es construïren  dues basíliques properes (Parc Central i </a:t>
            </a:r>
            <a:r>
              <a:rPr lang="ca-ES" sz="1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Tabacalera</a:t>
            </a:r>
            <a:r>
              <a:rPr lang="ca-ES" sz="1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 </a:t>
            </a:r>
          </a:p>
          <a:p>
            <a:pPr algn="ctr"/>
            <a:r>
              <a:rPr lang="ca-ES" sz="1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 revitalitzà el port amb la construcció de nous magatzems i vil·les suburbanes durant els segles V i </a:t>
            </a:r>
            <a:r>
              <a:rPr lang="ca-ES" sz="1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VIl</a:t>
            </a:r>
            <a:endParaRPr lang="ca-ES" sz="1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714348" y="1357298"/>
            <a:ext cx="7489825" cy="467836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spcBef>
                <a:spcPct val="20000"/>
              </a:spcBef>
            </a:pPr>
            <a:endParaRPr lang="es-ES_tradnl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 eaLnBrk="1" hangingPunct="1">
              <a:spcBef>
                <a:spcPct val="20000"/>
              </a:spcBef>
            </a:pPr>
            <a:endParaRPr lang="es-ES_tradnl" sz="24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s-ES_tradnl" sz="29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ES_trad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ITINERARI</a:t>
            </a:r>
            <a:endParaRPr lang="es-ES_tradnl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6386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1763713" y="71438"/>
            <a:ext cx="56927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s-ES_tradn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FÒRUM DE LA COLÒNIA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33843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5868144" y="2420888"/>
            <a:ext cx="2880320" cy="3600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Fòrum de la Colònia era el cor de la vida quotidiana en Tàrraco. </a:t>
            </a:r>
          </a:p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Restes de la Basílica. A l’altra part, carrers (dos </a:t>
            </a:r>
            <a:r>
              <a:rPr lang="ca-ES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kardo</a:t>
            </a:r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un </a:t>
            </a:r>
            <a:r>
              <a:rPr lang="ca-ES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decumanus</a:t>
            </a:r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i la fonamentació d’un temple.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\\shistorics\HISTORIC\PATRIMONI  HISTORIC\PROJECTES\SENYALÍTICA CIUDADES PATRIMONIO\Ruta part baixa\Fotos Pociña ruta part baixa\1 foro\DSC_7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8100" y="1857364"/>
            <a:ext cx="3781863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CUNICULUS</a:t>
            </a:r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COVA URBANA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33843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4788024" y="2204864"/>
            <a:ext cx="3888432" cy="3600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Cuniculus</a:t>
            </a:r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(conillera). Era un conjunt de galeries subterrànies que tenien la funció d’evitar inundacions a la ciutat per tempestes, aigües subterrànies, etc.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 descr="http://www.xtec.cat/~sgiralt/labyrinthus/roma/imagines_roma/cunicu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3908" y="2143116"/>
            <a:ext cx="2552273" cy="3835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TEATRE ROMÀ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33843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5940152" y="2348880"/>
            <a:ext cx="2880320" cy="3600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Edifici d’espectacles, envoltat per una zona enjardinada, amb fonts i estanys decoratius. S’hi representaven obres teatrals.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\\shistorics\HISTORIC\PATRIMONI  HISTORIC\PROJECTES\SENYALÍTICA CIUDADES PATRIMONIO\Ruta part baixa\Fotos Pociña ruta part baixa\3 teatre\teat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88840"/>
            <a:ext cx="5688087" cy="3932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TERMES PÚBLIQUES DEL CARRER SANT MIQUEL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33843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5004048" y="2060848"/>
            <a:ext cx="2880320" cy="3600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Espai de reunió on la gent acudia per netejar-se, fer gimnàstica i natació, prendre saunes i massatges, o fer vida social.</a:t>
            </a:r>
            <a:endParaRPr lang="ca-ES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\\shistorics\HISTORIC\PATRIMONI  HISTORIC\PROJECTES\SENYALÍTICA CIUDADES PATRIMONIO\Ruta part baixa\Fotos Pociña ruta part baixa\4 termas san miquel\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28801"/>
            <a:ext cx="3816424" cy="49819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FONT MONUMENTAL DE CARRER VAPOR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33843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6084168" y="2204864"/>
            <a:ext cx="2880320" cy="3600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Els romans varen aprofitar el sorgiment natural d’aigua per l’abastiment d’aigua a la població i per als vaixells que arribaven al port. Varen construir fonts monumentals que decoraven la façana rocosa.</a:t>
            </a:r>
            <a:endParaRPr lang="ca-ES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5607" y="1916832"/>
            <a:ext cx="4160731" cy="31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NAUS PORTUÀRIES DEL CARRER FELIP PEDRELL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33843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2195736" y="2276872"/>
            <a:ext cx="4392488" cy="3600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Naus allargades d’uns sis metres d’amplada, i un pis d’alçada on s’emmagatzemaven els productes que arribaven i partien de Tàrraco per via marítima. Després d’un fort incendi en el segle III dC, sobre les runes, es varen construir uns banys privats d’una vil·la suburbana força luxosa.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"/>
          <p:cNvSpPr>
            <a:spLocks noChangeArrowheads="1"/>
          </p:cNvSpPr>
          <p:nvPr/>
        </p:nvSpPr>
        <p:spPr bwMode="auto">
          <a:xfrm>
            <a:off x="467544" y="980728"/>
            <a:ext cx="8352928" cy="539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_tradnl" sz="2800" b="1" dirty="0" smtClean="0"/>
              <a:t>TÀRRACO</a:t>
            </a:r>
            <a:endParaRPr lang="es-ES_tradnl" altLang="ja-JP" sz="2800" b="1" dirty="0"/>
          </a:p>
          <a:p>
            <a:pPr algn="ctr" eaLnBrk="1" hangingPunct="1">
              <a:spcBef>
                <a:spcPct val="20000"/>
              </a:spcBef>
            </a:pPr>
            <a:r>
              <a:rPr lang="es-ES_tradnl" sz="2000" dirty="0" smtClean="0">
                <a:cs typeface="Arial" pitchFamily="34" charset="0"/>
              </a:rPr>
              <a:t>Les visites a la </a:t>
            </a:r>
            <a:r>
              <a:rPr lang="es-ES_tradnl" sz="2000" dirty="0" err="1" smtClean="0">
                <a:cs typeface="Arial" pitchFamily="34" charset="0"/>
              </a:rPr>
              <a:t>ciutat</a:t>
            </a:r>
            <a:r>
              <a:rPr lang="es-ES_tradnl" sz="2000" dirty="0" smtClean="0">
                <a:cs typeface="Arial" pitchFamily="34" charset="0"/>
              </a:rPr>
              <a:t> es concentren </a:t>
            </a:r>
            <a:r>
              <a:rPr lang="es-ES_tradnl" sz="2000" dirty="0" err="1" smtClean="0">
                <a:cs typeface="Arial" pitchFamily="34" charset="0"/>
              </a:rPr>
              <a:t>principalment</a:t>
            </a:r>
            <a:r>
              <a:rPr lang="es-ES_tradnl" sz="2000" dirty="0" smtClean="0">
                <a:cs typeface="Arial" pitchFamily="34" charset="0"/>
              </a:rPr>
              <a:t> a la </a:t>
            </a:r>
            <a:r>
              <a:rPr lang="es-ES_tradnl" sz="2000" dirty="0" err="1" smtClean="0">
                <a:cs typeface="Arial" pitchFamily="34" charset="0"/>
              </a:rPr>
              <a:t>Part</a:t>
            </a:r>
            <a:r>
              <a:rPr lang="es-ES_tradnl" sz="2000" dirty="0" smtClean="0">
                <a:cs typeface="Arial" pitchFamily="34" charset="0"/>
              </a:rPr>
              <a:t> Alta. </a:t>
            </a:r>
          </a:p>
          <a:p>
            <a:pPr algn="ctr">
              <a:spcBef>
                <a:spcPct val="20000"/>
              </a:spcBef>
            </a:pPr>
            <a:r>
              <a:rPr lang="es-ES_tradnl" sz="2000" dirty="0" err="1" smtClean="0">
                <a:cs typeface="Arial" pitchFamily="34" charset="0"/>
              </a:rPr>
              <a:t>Amb</a:t>
            </a:r>
            <a:r>
              <a:rPr lang="es-ES_tradnl" sz="2000" dirty="0" smtClean="0">
                <a:cs typeface="Arial" pitchFamily="34" charset="0"/>
              </a:rPr>
              <a:t> </a:t>
            </a:r>
            <a:r>
              <a:rPr lang="es-ES_tradnl" sz="2000" dirty="0" err="1" smtClean="0">
                <a:cs typeface="Arial" pitchFamily="34" charset="0"/>
              </a:rPr>
              <a:t>aquesta</a:t>
            </a:r>
            <a:r>
              <a:rPr lang="es-ES_tradnl" sz="2000" dirty="0" smtClean="0">
                <a:cs typeface="Arial" pitchFamily="34" charset="0"/>
              </a:rPr>
              <a:t> nova ruta, es </a:t>
            </a:r>
            <a:r>
              <a:rPr lang="es-ES_tradnl" sz="2000" dirty="0" err="1" smtClean="0">
                <a:cs typeface="Arial" pitchFamily="34" charset="0"/>
              </a:rPr>
              <a:t>preten</a:t>
            </a:r>
            <a:r>
              <a:rPr lang="es-ES_tradnl" sz="2000" dirty="0" smtClean="0">
                <a:cs typeface="Arial" pitchFamily="34" charset="0"/>
              </a:rPr>
              <a:t> </a:t>
            </a:r>
            <a:r>
              <a:rPr lang="es-ES_tradnl" sz="2000" dirty="0" err="1" smtClean="0">
                <a:cs typeface="Arial" pitchFamily="34" charset="0"/>
              </a:rPr>
              <a:t>possibilitar</a:t>
            </a:r>
            <a:r>
              <a:rPr lang="es-ES_tradnl" sz="2000" dirty="0" smtClean="0">
                <a:cs typeface="Arial" pitchFamily="34" charset="0"/>
              </a:rPr>
              <a:t> la visita les restes </a:t>
            </a:r>
            <a:r>
              <a:rPr lang="es-ES_tradnl" sz="2000" dirty="0" err="1" smtClean="0">
                <a:cs typeface="Arial" pitchFamily="34" charset="0"/>
              </a:rPr>
              <a:t>arqueològiques</a:t>
            </a:r>
            <a:r>
              <a:rPr lang="es-ES_tradnl" sz="2000" dirty="0" smtClean="0">
                <a:cs typeface="Arial" pitchFamily="34" charset="0"/>
              </a:rPr>
              <a:t> de la </a:t>
            </a:r>
            <a:r>
              <a:rPr lang="es-ES_tradnl" sz="2000" dirty="0" err="1" smtClean="0">
                <a:cs typeface="Arial" pitchFamily="34" charset="0"/>
              </a:rPr>
              <a:t>part</a:t>
            </a:r>
            <a:r>
              <a:rPr lang="es-ES_tradnl" sz="2000" dirty="0" smtClean="0">
                <a:cs typeface="Arial" pitchFamily="34" charset="0"/>
              </a:rPr>
              <a:t> </a:t>
            </a:r>
            <a:r>
              <a:rPr lang="es-ES_tradnl" sz="2000" dirty="0" err="1" smtClean="0">
                <a:cs typeface="Arial" pitchFamily="34" charset="0"/>
              </a:rPr>
              <a:t>baixa</a:t>
            </a:r>
            <a:r>
              <a:rPr lang="es-ES_tradnl" sz="2000" dirty="0" smtClean="0">
                <a:cs typeface="Arial" pitchFamily="34" charset="0"/>
              </a:rPr>
              <a:t>:</a:t>
            </a:r>
          </a:p>
          <a:p>
            <a:pPr algn="ctr">
              <a:spcBef>
                <a:spcPct val="20000"/>
              </a:spcBef>
            </a:pPr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s-ES_tradnl" sz="2500" dirty="0"/>
          </a:p>
          <a:p>
            <a:pPr algn="ctr" eaLnBrk="1" hangingPunct="1">
              <a:spcBef>
                <a:spcPct val="20000"/>
              </a:spcBef>
            </a:pPr>
            <a:endParaRPr lang="es-ES_tradnl" sz="2500" dirty="0"/>
          </a:p>
          <a:p>
            <a:pPr algn="ctr" eaLnBrk="1" hangingPunct="1">
              <a:spcBef>
                <a:spcPct val="20000"/>
              </a:spcBef>
            </a:pPr>
            <a:endParaRPr lang="es-ES_tradnl" sz="2500" dirty="0"/>
          </a:p>
        </p:txBody>
      </p:sp>
      <p:sp>
        <p:nvSpPr>
          <p:cNvPr id="10" name="9 Pentágono"/>
          <p:cNvSpPr/>
          <p:nvPr/>
        </p:nvSpPr>
        <p:spPr>
          <a:xfrm>
            <a:off x="2123728" y="3068960"/>
            <a:ext cx="4824536" cy="288032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a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FÒRUM DE LA CÒLONIA </a:t>
            </a:r>
            <a:endParaRPr lang="ca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4 Pentágono"/>
          <p:cNvSpPr/>
          <p:nvPr/>
        </p:nvSpPr>
        <p:spPr>
          <a:xfrm>
            <a:off x="2123728" y="3573016"/>
            <a:ext cx="4824536" cy="288032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a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TEATRE ROMÀ</a:t>
            </a:r>
            <a:endParaRPr lang="ca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5 Pentágono"/>
          <p:cNvSpPr/>
          <p:nvPr/>
        </p:nvSpPr>
        <p:spPr>
          <a:xfrm>
            <a:off x="2123728" y="4077072"/>
            <a:ext cx="4896544" cy="432048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ca-E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a-E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RESTES ARQUEOLÒGIQUES AL PARC CENTRAL</a:t>
            </a:r>
          </a:p>
          <a:p>
            <a:pPr algn="ctr"/>
            <a:endParaRPr lang="ca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Pentágono"/>
          <p:cNvSpPr/>
          <p:nvPr/>
        </p:nvSpPr>
        <p:spPr>
          <a:xfrm>
            <a:off x="2123728" y="4725144"/>
            <a:ext cx="4824536" cy="288032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a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NECROPOLIS PALEOCRISTINA</a:t>
            </a:r>
            <a:endParaRPr lang="ca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17 Pentágono"/>
          <p:cNvSpPr/>
          <p:nvPr/>
        </p:nvSpPr>
        <p:spPr>
          <a:xfrm>
            <a:off x="2123728" y="5229200"/>
            <a:ext cx="4896544" cy="288032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a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FONT DELS LLEONS</a:t>
            </a:r>
            <a:endParaRPr lang="ca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18 Pentágono"/>
          <p:cNvSpPr/>
          <p:nvPr/>
        </p:nvSpPr>
        <p:spPr>
          <a:xfrm>
            <a:off x="2123728" y="5733256"/>
            <a:ext cx="4824536" cy="288032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a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TERMES PÚBLIQUES DE SANT MIQUEL</a:t>
            </a:r>
            <a:endParaRPr lang="ca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FONT MONUMENTAL DELS LLEONS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33843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195" name="Picture 3" descr="\\shistorics\HISTORIC\PATRIMONI  HISTORIC\PROJECTES\SENYALÍTICA CIUDADES PATRIMONIO\Ruta part baixa\Fotos Pociña ruta part baixa\7 parcela 30\3935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71678"/>
            <a:ext cx="2632099" cy="3829836"/>
          </a:xfrm>
          <a:prstGeom prst="rect">
            <a:avLst/>
          </a:prstGeom>
          <a:noFill/>
        </p:spPr>
      </p:pic>
      <p:pic>
        <p:nvPicPr>
          <p:cNvPr id="8196" name="Picture 4" descr="\\shistorics\HISTORIC\PATRIMONI  HISTORIC\PROJECTES\SENYALÍTICA CIUDADES PATRIMONIO\Ruta part baixa\Fotos Pociña ruta part baixa\7 parcela 30\exteriorsu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000240"/>
            <a:ext cx="2837505" cy="378334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214414" y="5500702"/>
            <a:ext cx="7033984" cy="92869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font dels lleons...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EDIFICI INDUSTRIAL DEL CARRER FRANCESC BASTOS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33843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5868144" y="2204864"/>
            <a:ext cx="2880320" cy="3600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aquest indret trobem una bugaderia o tintoreria, amb diverses basses destinades al tractament de la roba i un pati per fer les tasques relacionades.</a:t>
            </a:r>
            <a:endParaRPr lang="ca-ES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\\shistorics\HISTORIC\PATRIMONI  HISTORIC\PROJECTES\SENYALÍTICA CIUDADES PATRIMONIO\Ruta part baixa\Fotos Pociña ruta part baixa\8 parcela 21\THSin título-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8094" y="1916832"/>
            <a:ext cx="4189600" cy="30123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RESERVA ARQUEOLÒGICA DEL CARRER EIVISSA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33843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5580112" y="1628800"/>
            <a:ext cx="3168352" cy="439248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Via d’entrada a la ciutat des de la zona del proper riu </a:t>
            </a:r>
            <a:r>
              <a:rPr lang="ca-ES" sz="20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Tulcis</a:t>
            </a:r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(Francolí), connectant el port amb el fòrum local. En les voreres de la via se situaven sepulcres i monuments funeraris que havien de recordar al viatger els difunts.</a:t>
            </a:r>
          </a:p>
          <a:p>
            <a:pPr algn="ctr"/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Zona amb activitats domèstiques o industrials, a finals d’època </a:t>
            </a:r>
            <a:r>
              <a:rPr lang="ca-ES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tardoantiga</a:t>
            </a:r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ca-ES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3" name="Picture 3" descr="\\shistorics\HISTORIC\PATRIMONI  HISTORIC\PROJECTES\SENYALÍTICA CIUDADES PATRIMONIO\Ruta part baixa\Fotos Pociña ruta part baixa\9 Reserva arqueológica\TRACE-09-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9304" y="1700808"/>
            <a:ext cx="3214337" cy="2728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cap="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Necròpolis paleocristiana de </a:t>
            </a:r>
            <a:r>
              <a:rPr lang="ca-ES" b="1" cap="all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tabacalera</a:t>
            </a:r>
            <a:r>
              <a:rPr lang="ca-ES" b="1" cap="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a-ES" b="1" cap="all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33843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5868144" y="2204864"/>
            <a:ext cx="2880320" cy="3600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proliferació d’enterraments al voltant de les tombes de Sant Fructuós, Auguri i </a:t>
            </a:r>
            <a:r>
              <a:rPr lang="ca-ES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Eulogi</a:t>
            </a:r>
            <a:r>
              <a:rPr lang="ca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màrtirs cremats vius a l’amfiteatre al segle III dC, i la construcció d’una basílica per sacralitzar l’espai, fan d’aquest espai una gran zona cementirial.</a:t>
            </a:r>
            <a:endParaRPr lang="ca-ES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7" name="Picture 3" descr="\\shistorics\HISTORIC\PATRIMONI  HISTORIC\PROJECTES\SENYALÍTICA CIUDADES PATRIMONIO\Ruta part baixa\Fotos Pociña ruta part baixa\10 necropolis\necropol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345" y="1772817"/>
            <a:ext cx="3816044" cy="28706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BASÍLICA PALEOCRISTIANA DEL PARC CENTRAL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33843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5868144" y="2204864"/>
            <a:ext cx="2880320" cy="3600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Basílica paleocristiana amb enterraments, relacionada amb la zona sagrada on reposaven Sant Fructuós, Auguri i </a:t>
            </a:r>
            <a:r>
              <a:rPr lang="ca-ES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Eulogi</a:t>
            </a:r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A prop es situa una vil·la suburbana amb una part residencial i altra destinada a les tasques agrícoles.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\\shistorics\HISTORIC\PATRIMONI  HISTORIC\PROJECTES\SENYALÍTICA CIUDADES PATRIMONIO\Ruta part baixa\Fotos Pociña ruta part baixa\11 basilica eroski\2 BasÃ­lica nau cen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1984" y="1857364"/>
            <a:ext cx="3035670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i="1" dirty="0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RESTES ARQUEOLÒGIQUES DEL PARC SANT RAFAEL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772816"/>
            <a:ext cx="43170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5868144" y="2204864"/>
            <a:ext cx="2880320" cy="3600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 tracta de restes d’una construcció romana amb moltes estances de similar mida comunicades per un llarg passadís. Es molt probable que pertanyin a una </a:t>
            </a:r>
            <a:r>
              <a:rPr lang="ca-ES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mansio</a:t>
            </a:r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 </a:t>
            </a:r>
            <a:r>
              <a:rPr lang="ca-ES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statio</a:t>
            </a:r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edificis situats a la vora de les vies per l’allotjament dels viatgers i per al control dels camins.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9 Imagen" descr="_G015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3610" y="2071678"/>
            <a:ext cx="3238523" cy="242889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827584" y="1340768"/>
            <a:ext cx="7489825" cy="467836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spcBef>
                <a:spcPct val="20000"/>
              </a:spcBef>
            </a:pPr>
            <a:endParaRPr lang="es-ES_tradnl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 eaLnBrk="1" hangingPunct="1">
              <a:spcBef>
                <a:spcPct val="20000"/>
              </a:spcBef>
            </a:pPr>
            <a:endParaRPr lang="es-ES_tradnl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ES_tradnl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L’</a:t>
            </a:r>
            <a:r>
              <a:rPr lang="es-ES_tradnl" sz="2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Eix</a:t>
            </a:r>
            <a:r>
              <a:rPr lang="es-ES_tradnl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 vertebrador de la ruta </a:t>
            </a:r>
            <a:r>
              <a:rPr lang="es-ES_tradnl" sz="2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és</a:t>
            </a:r>
            <a:r>
              <a:rPr lang="es-ES_tradnl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 el </a:t>
            </a:r>
            <a:r>
              <a:rPr lang="es-ES_tradnl" sz="2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Port</a:t>
            </a:r>
            <a:r>
              <a:rPr lang="es-ES_tradnl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 </a:t>
            </a:r>
            <a:r>
              <a:rPr lang="es-ES_tradnl" sz="2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Romà</a:t>
            </a:r>
            <a:r>
              <a:rPr lang="es-ES_tradnl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ct val="20000"/>
              </a:spcBef>
            </a:pPr>
            <a:endParaRPr lang="es-ES_tradnl" sz="29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ES_trad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“Tàrraco </a:t>
            </a:r>
            <a:r>
              <a:rPr lang="es-ES_tradnl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ciutat</a:t>
            </a:r>
            <a:r>
              <a:rPr lang="es-ES_trad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 </a:t>
            </a:r>
            <a:r>
              <a:rPr lang="es-ES_tradnl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portuària</a:t>
            </a:r>
            <a:r>
              <a:rPr lang="es-ES_trad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 romana”</a:t>
            </a:r>
            <a:endParaRPr lang="es-ES_tradnl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6386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1763713" y="71438"/>
            <a:ext cx="56927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s-ES_tradn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714348" y="1357298"/>
            <a:ext cx="7489825" cy="467836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spcBef>
                <a:spcPct val="20000"/>
              </a:spcBef>
            </a:pPr>
            <a:endParaRPr lang="es-ES_tradnl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 eaLnBrk="1" hangingPunct="1">
              <a:spcBef>
                <a:spcPct val="20000"/>
              </a:spcBef>
            </a:pPr>
            <a:endParaRPr lang="es-ES_tradnl" sz="24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s-ES_tradnl" sz="29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ES_tradnl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Plantejament</a:t>
            </a:r>
            <a:r>
              <a:rPr lang="es-ES_trad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 de la ruta</a:t>
            </a:r>
            <a:endParaRPr lang="es-ES_tradnl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6386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1763713" y="71438"/>
            <a:ext cx="56927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s-ES_tradn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28792" cy="634082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ca-ES" sz="2500" u="sng" dirty="0" smtClean="0">
                <a:latin typeface="+mn-lt"/>
                <a:cs typeface="Arial" pitchFamily="34" charset="0"/>
              </a:rPr>
              <a:t>Elements de la ruta</a:t>
            </a:r>
            <a:endParaRPr lang="ca-ES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43608" y="2420888"/>
            <a:ext cx="7056784" cy="295232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a-ES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1.- MONUMENTS O CONJUNTS VISIBLES</a:t>
            </a:r>
          </a:p>
          <a:p>
            <a:pPr algn="ctr"/>
            <a:endParaRPr lang="ca-ES" sz="240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/>
            <a:r>
              <a:rPr lang="ca-ES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a) Completament museïtzats</a:t>
            </a:r>
          </a:p>
          <a:p>
            <a:pPr marL="342900" indent="-342900" algn="ctr"/>
            <a:endParaRPr lang="ca-ES" sz="240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/>
            <a:r>
              <a:rPr lang="ca-ES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b) Sense tractament museogràfic</a:t>
            </a:r>
          </a:p>
          <a:p>
            <a:pPr marL="342900" indent="-342900" algn="ctr">
              <a:buAutoNum type="alphaLcParenR"/>
            </a:pPr>
            <a:endParaRPr lang="ca-ES" dirty="0" smtClean="0"/>
          </a:p>
          <a:p>
            <a:pPr marL="342900" indent="-342900" algn="ctr">
              <a:buAutoNum type="alphaLcParenR"/>
            </a:pPr>
            <a:endParaRPr lang="ca-ES" dirty="0" smtClean="0"/>
          </a:p>
          <a:p>
            <a:pPr algn="ctr"/>
            <a:endParaRPr lang="ca-ES" dirty="0" smtClean="0"/>
          </a:p>
          <a:p>
            <a:pPr algn="ctr"/>
            <a:endParaRPr lang="ca-E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28792" cy="634082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ca-ES" sz="2500" u="sng" dirty="0" smtClean="0">
                <a:latin typeface="+mn-lt"/>
                <a:cs typeface="Arial" pitchFamily="34" charset="0"/>
              </a:rPr>
              <a:t>Elements de la ruta</a:t>
            </a:r>
            <a:endParaRPr lang="ca-ES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43608" y="1844824"/>
            <a:ext cx="7056784" cy="4248472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a-ES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2.-</a:t>
            </a:r>
            <a:r>
              <a:rPr lang="ca-ES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ca-ES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ca-E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lements </a:t>
            </a:r>
            <a:r>
              <a:rPr lang="ca-E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arqueològics amb característiques especials amb valors patrimonials, però que, actualment no es troben al descobert com:</a:t>
            </a:r>
          </a:p>
          <a:p>
            <a:pPr algn="ctr"/>
            <a:endParaRPr lang="ca-ES" sz="2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ca-ES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Font monumental dels Lleons</a:t>
            </a:r>
          </a:p>
          <a:p>
            <a:pPr algn="ctr">
              <a:buFont typeface="Arial" pitchFamily="34" charset="0"/>
              <a:buChar char="•"/>
            </a:pPr>
            <a:endParaRPr lang="ca-ES" sz="240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ca-ES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Termes públiques de Sant Miquel</a:t>
            </a:r>
            <a:endParaRPr lang="ca-ES" sz="2400" cap="all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ca-E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ca-E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ca-E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ca-ES" sz="2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>
              <a:buAutoNum type="alphaLcParenR"/>
            </a:pPr>
            <a:endParaRPr lang="ca-ES" dirty="0" smtClean="0"/>
          </a:p>
          <a:p>
            <a:pPr marL="342900" indent="-342900" algn="ctr">
              <a:buAutoNum type="alphaLcParenR"/>
            </a:pPr>
            <a:endParaRPr lang="ca-ES" dirty="0" smtClean="0"/>
          </a:p>
          <a:p>
            <a:pPr algn="ctr"/>
            <a:endParaRPr lang="ca-ES" dirty="0" smtClean="0"/>
          </a:p>
          <a:p>
            <a:pPr algn="ctr"/>
            <a:endParaRPr lang="ca-E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28792" cy="634082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ca-ES" sz="2500" u="sng" dirty="0" smtClean="0">
                <a:latin typeface="+mn-lt"/>
                <a:cs typeface="Arial" pitchFamily="34" charset="0"/>
              </a:rPr>
              <a:t>Elements de la ruta</a:t>
            </a:r>
            <a:endParaRPr lang="ca-ES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43608" y="2204864"/>
            <a:ext cx="7056784" cy="345638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a-E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3.- </a:t>
            </a:r>
            <a:r>
              <a:rPr lang="ca-ES" sz="2400" b="1" cap="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conjunts arqueològics que han estat rebutjats:</a:t>
            </a:r>
          </a:p>
          <a:p>
            <a:pPr algn="ctr"/>
            <a:endParaRPr lang="ca-ES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ca-E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Els valors patrimonials es mostren en altres punts de l’itinerari</a:t>
            </a:r>
          </a:p>
          <a:p>
            <a:pPr algn="ctr">
              <a:buFont typeface="Arial" pitchFamily="34" charset="0"/>
              <a:buChar char="•"/>
            </a:pPr>
            <a:endParaRPr lang="ca-ES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ca-E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 la dificultat en la museïtzació</a:t>
            </a:r>
          </a:p>
          <a:p>
            <a:pPr algn="ctr"/>
            <a:endParaRPr lang="ca-ES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cap="all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sz="2400" b="1" cap="all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ca-E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ca-E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ca-E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ca-ES" sz="2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/>
            <a:endParaRPr lang="ca-ES" sz="24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>
              <a:buAutoNum type="alphaLcParenR"/>
            </a:pPr>
            <a:endParaRPr lang="ca-ES" dirty="0" smtClean="0"/>
          </a:p>
          <a:p>
            <a:pPr marL="342900" indent="-342900" algn="ctr">
              <a:buAutoNum type="alphaLcParenR"/>
            </a:pPr>
            <a:endParaRPr lang="ca-ES" dirty="0" smtClean="0"/>
          </a:p>
          <a:p>
            <a:pPr algn="ctr"/>
            <a:endParaRPr lang="ca-ES" dirty="0" smtClean="0"/>
          </a:p>
          <a:p>
            <a:pPr algn="ctr"/>
            <a:endParaRPr lang="ca-E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Proceso"/>
          <p:cNvSpPr/>
          <p:nvPr/>
        </p:nvSpPr>
        <p:spPr>
          <a:xfrm>
            <a:off x="7308304" y="980728"/>
            <a:ext cx="1728192" cy="57606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ca-E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ca-E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ca-E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A.-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Fòrum de la Colònia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B.- 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Cova Urbana </a:t>
            </a:r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(Gasòmetre)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C.- 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Teatre Romà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(Sant Magí)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D.-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Termes Públiques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(Sant Miquel)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E.-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Font Monumental 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(Vapor)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F.- 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Naus Portuàries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(Felip </a:t>
            </a:r>
            <a:r>
              <a:rPr lang="ca-ES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Pedrell</a:t>
            </a:r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G.- 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Font dels Lleons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(Pere Martell, 7)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H.- 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Edifici industrial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I.-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Reserva Arqueològica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(Eivissa)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J.-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Necròpolis Paleocristina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K.-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Basílica</a:t>
            </a:r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Parc Central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L.-</a:t>
            </a:r>
            <a:r>
              <a:rPr lang="ca-ES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Restes arqueològiques</a:t>
            </a:r>
          </a:p>
          <a:p>
            <a:pPr algn="just"/>
            <a:r>
              <a:rPr lang="ca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(Parc Central)</a:t>
            </a:r>
          </a:p>
          <a:p>
            <a:pPr algn="just"/>
            <a:endParaRPr lang="ca-E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ca-E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ca-ES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08720"/>
            <a:ext cx="5916687" cy="568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Heptágono"/>
          <p:cNvSpPr/>
          <p:nvPr/>
        </p:nvSpPr>
        <p:spPr>
          <a:xfrm>
            <a:off x="4427984" y="3356992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A</a:t>
            </a:r>
            <a:endParaRPr lang="ca-ES" dirty="0"/>
          </a:p>
        </p:txBody>
      </p:sp>
      <p:sp>
        <p:nvSpPr>
          <p:cNvPr id="28" name="27 Heptágono"/>
          <p:cNvSpPr/>
          <p:nvPr/>
        </p:nvSpPr>
        <p:spPr>
          <a:xfrm>
            <a:off x="4572000" y="3645024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B</a:t>
            </a:r>
            <a:endParaRPr lang="ca-ES" dirty="0"/>
          </a:p>
        </p:txBody>
      </p:sp>
      <p:sp>
        <p:nvSpPr>
          <p:cNvPr id="31" name="30 Heptágono"/>
          <p:cNvSpPr/>
          <p:nvPr/>
        </p:nvSpPr>
        <p:spPr>
          <a:xfrm>
            <a:off x="5148064" y="4077072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C</a:t>
            </a:r>
            <a:endParaRPr lang="ca-ES" dirty="0"/>
          </a:p>
        </p:txBody>
      </p:sp>
      <p:sp>
        <p:nvSpPr>
          <p:cNvPr id="36" name="35 Heptágono"/>
          <p:cNvSpPr/>
          <p:nvPr/>
        </p:nvSpPr>
        <p:spPr>
          <a:xfrm>
            <a:off x="4355976" y="4293096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D</a:t>
            </a:r>
            <a:endParaRPr lang="ca-ES" dirty="0"/>
          </a:p>
        </p:txBody>
      </p:sp>
      <p:sp>
        <p:nvSpPr>
          <p:cNvPr id="39" name="38 Heptágono"/>
          <p:cNvSpPr/>
          <p:nvPr/>
        </p:nvSpPr>
        <p:spPr>
          <a:xfrm>
            <a:off x="3779912" y="4077072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</a:t>
            </a:r>
            <a:endParaRPr lang="ca-ES" dirty="0"/>
          </a:p>
        </p:txBody>
      </p:sp>
      <p:sp>
        <p:nvSpPr>
          <p:cNvPr id="40" name="39 Heptágono"/>
          <p:cNvSpPr/>
          <p:nvPr/>
        </p:nvSpPr>
        <p:spPr>
          <a:xfrm>
            <a:off x="2771800" y="4221088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F</a:t>
            </a:r>
            <a:endParaRPr lang="ca-ES" dirty="0"/>
          </a:p>
        </p:txBody>
      </p:sp>
      <p:sp>
        <p:nvSpPr>
          <p:cNvPr id="43" name="42 Heptágono"/>
          <p:cNvSpPr/>
          <p:nvPr/>
        </p:nvSpPr>
        <p:spPr>
          <a:xfrm>
            <a:off x="3203848" y="3861048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G</a:t>
            </a:r>
            <a:endParaRPr lang="ca-ES" dirty="0"/>
          </a:p>
        </p:txBody>
      </p:sp>
      <p:sp>
        <p:nvSpPr>
          <p:cNvPr id="46" name="45 Heptágono"/>
          <p:cNvSpPr/>
          <p:nvPr/>
        </p:nvSpPr>
        <p:spPr>
          <a:xfrm>
            <a:off x="2699792" y="3933056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H</a:t>
            </a:r>
            <a:endParaRPr lang="ca-ES" dirty="0"/>
          </a:p>
        </p:txBody>
      </p:sp>
      <p:sp>
        <p:nvSpPr>
          <p:cNvPr id="48" name="47 Heptágono"/>
          <p:cNvSpPr/>
          <p:nvPr/>
        </p:nvSpPr>
        <p:spPr>
          <a:xfrm>
            <a:off x="2555776" y="3573016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I</a:t>
            </a:r>
            <a:endParaRPr lang="ca-ES" dirty="0"/>
          </a:p>
        </p:txBody>
      </p:sp>
      <p:sp>
        <p:nvSpPr>
          <p:cNvPr id="52" name="51 Heptágono"/>
          <p:cNvSpPr/>
          <p:nvPr/>
        </p:nvSpPr>
        <p:spPr>
          <a:xfrm>
            <a:off x="1547664" y="2996952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J</a:t>
            </a:r>
            <a:endParaRPr lang="ca-ES" dirty="0"/>
          </a:p>
        </p:txBody>
      </p:sp>
      <p:sp>
        <p:nvSpPr>
          <p:cNvPr id="54" name="53 Heptágono"/>
          <p:cNvSpPr/>
          <p:nvPr/>
        </p:nvSpPr>
        <p:spPr>
          <a:xfrm>
            <a:off x="1259632" y="2708920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K</a:t>
            </a:r>
            <a:endParaRPr lang="ca-ES" dirty="0"/>
          </a:p>
        </p:txBody>
      </p:sp>
      <p:sp>
        <p:nvSpPr>
          <p:cNvPr id="58" name="57 Heptágono"/>
          <p:cNvSpPr/>
          <p:nvPr/>
        </p:nvSpPr>
        <p:spPr>
          <a:xfrm>
            <a:off x="2411760" y="2636912"/>
            <a:ext cx="216024" cy="216024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L</a:t>
            </a:r>
            <a:endParaRPr lang="ca-E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1340768"/>
            <a:ext cx="75608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ca-E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ca-E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763688" y="1340768"/>
            <a:ext cx="5400600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Proceso"/>
          <p:cNvSpPr/>
          <p:nvPr/>
        </p:nvSpPr>
        <p:spPr>
          <a:xfrm>
            <a:off x="2699792" y="836712"/>
            <a:ext cx="3384376" cy="648072"/>
          </a:xfrm>
          <a:prstGeom prst="flowChart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ZONA PORTUÀRIA</a:t>
            </a:r>
            <a:endParaRPr lang="ca-E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339752" y="1916832"/>
            <a:ext cx="4032448" cy="57606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1.-</a:t>
            </a:r>
            <a:r>
              <a:rPr lang="ca-ES" b="1" cap="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inici (S. I aC)</a:t>
            </a:r>
            <a:endParaRPr lang="ca-ES" b="1" cap="all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9592" y="2924944"/>
            <a:ext cx="6840760" cy="345638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hi havia una separació marcada entre les parts residencials i portuària de Tarraco.</a:t>
            </a:r>
          </a:p>
          <a:p>
            <a:pPr algn="ctr"/>
            <a:r>
              <a:rPr lang="ca-E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la part portuària podrem trobar magatzems i estructures típiques d’un port.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1040</Words>
  <Application>Microsoft Office PowerPoint</Application>
  <PresentationFormat>Presentación en pantalla (4:3)</PresentationFormat>
  <Paragraphs>341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Elements de la ruta</vt:lpstr>
      <vt:lpstr>Elements de la ruta</vt:lpstr>
      <vt:lpstr>Elements de la ruta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Ajuntament de Tarragona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mesteve</dc:creator>
  <cp:lastModifiedBy>mllort</cp:lastModifiedBy>
  <cp:revision>114</cp:revision>
  <dcterms:created xsi:type="dcterms:W3CDTF">2015-02-19T11:24:15Z</dcterms:created>
  <dcterms:modified xsi:type="dcterms:W3CDTF">2015-03-26T12:40:29Z</dcterms:modified>
</cp:coreProperties>
</file>