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8" r:id="rId1"/>
  </p:sldMasterIdLst>
  <p:notesMasterIdLst>
    <p:notesMasterId r:id="rId22"/>
  </p:notesMasterIdLst>
  <p:sldIdLst>
    <p:sldId id="256" r:id="rId2"/>
    <p:sldId id="257" r:id="rId3"/>
    <p:sldId id="258" r:id="rId4"/>
    <p:sldId id="261" r:id="rId5"/>
    <p:sldId id="260" r:id="rId6"/>
    <p:sldId id="279" r:id="rId7"/>
    <p:sldId id="285" r:id="rId8"/>
    <p:sldId id="286" r:id="rId9"/>
    <p:sldId id="287" r:id="rId10"/>
    <p:sldId id="288" r:id="rId11"/>
    <p:sldId id="290" r:id="rId12"/>
    <p:sldId id="291" r:id="rId13"/>
    <p:sldId id="293" r:id="rId14"/>
    <p:sldId id="283" r:id="rId15"/>
    <p:sldId id="282" r:id="rId16"/>
    <p:sldId id="284" r:id="rId17"/>
    <p:sldId id="289" r:id="rId18"/>
    <p:sldId id="292" r:id="rId19"/>
    <p:sldId id="272" r:id="rId20"/>
    <p:sldId id="278" r:id="rId2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5F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0AB2FFD-EA49-4229-930A-7EE5F89B60ED}">
  <a:tblStyle styleId="{00AB2FFD-EA49-4229-930A-7EE5F89B60E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765"/>
    <p:restoredTop sz="94574"/>
  </p:normalViewPr>
  <p:slideViewPr>
    <p:cSldViewPr>
      <p:cViewPr varScale="1">
        <p:scale>
          <a:sx n="105" d="100"/>
          <a:sy n="105" d="100"/>
        </p:scale>
        <p:origin x="552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EAAF5D-71CF-48FE-B1B2-7FAA469ACDCD}" type="doc">
      <dgm:prSet loTypeId="urn:microsoft.com/office/officeart/2005/8/layout/process1" loCatId="process" qsTypeId="urn:microsoft.com/office/officeart/2005/8/quickstyle/simple3" qsCatId="simple" csTypeId="urn:microsoft.com/office/officeart/2005/8/colors/colorful3" csCatId="colorful" phldr="1"/>
      <dgm:spPr/>
    </dgm:pt>
    <dgm:pt modelId="{4C7859AB-2AC9-4239-B52F-2E8EBD8DB878}">
      <dgm:prSet phldrT="[Texto]" custT="1"/>
      <dgm:spPr/>
      <dgm:t>
        <a:bodyPr/>
        <a:lstStyle/>
        <a:p>
          <a:r>
            <a:rPr lang="es-ES" sz="1200" b="1" dirty="0">
              <a:latin typeface="Calibri" panose="020F0502020204030204" pitchFamily="34" charset="0"/>
              <a:cs typeface="Calibri" panose="020F0502020204030204" pitchFamily="34" charset="0"/>
            </a:rPr>
            <a:t>1983 </a:t>
          </a:r>
        </a:p>
        <a:p>
          <a:r>
            <a:rPr lang="es-ES" sz="1200" dirty="0" err="1">
              <a:latin typeface="Calibri" panose="020F0502020204030204" pitchFamily="34" charset="0"/>
              <a:cs typeface="Calibri" panose="020F0502020204030204" pitchFamily="34" charset="0"/>
            </a:rPr>
            <a:t>Primers</a:t>
          </a:r>
          <a:r>
            <a:rPr lang="es-ES" sz="1200" dirty="0">
              <a:latin typeface="Calibri" panose="020F0502020204030204" pitchFamily="34" charset="0"/>
              <a:cs typeface="Calibri" panose="020F0502020204030204" pitchFamily="34" charset="0"/>
            </a:rPr>
            <a:t> programes </a:t>
          </a:r>
          <a:r>
            <a:rPr lang="es-ES" sz="1200" dirty="0" err="1">
              <a:latin typeface="Calibri" panose="020F0502020204030204" pitchFamily="34" charset="0"/>
              <a:cs typeface="Calibri" panose="020F0502020204030204" pitchFamily="34" charset="0"/>
            </a:rPr>
            <a:t>d’ocupació</a:t>
          </a:r>
          <a:r>
            <a:rPr lang="es-ES" sz="1200" dirty="0">
              <a:latin typeface="Calibri" panose="020F0502020204030204" pitchFamily="34" charset="0"/>
              <a:cs typeface="Calibri" panose="020F0502020204030204" pitchFamily="34" charset="0"/>
            </a:rPr>
            <a:t> (des de </a:t>
          </a:r>
          <a:r>
            <a:rPr lang="es-ES" sz="1200" dirty="0" err="1">
              <a:latin typeface="Calibri" panose="020F0502020204030204" pitchFamily="34" charset="0"/>
              <a:cs typeface="Calibri" panose="020F0502020204030204" pitchFamily="34" charset="0"/>
            </a:rPr>
            <a:t>Joventut</a:t>
          </a:r>
          <a:r>
            <a:rPr lang="es-ES" sz="1200" dirty="0">
              <a:latin typeface="Calibri" panose="020F0502020204030204" pitchFamily="34" charset="0"/>
              <a:cs typeface="Calibri" panose="020F0502020204030204" pitchFamily="34" charset="0"/>
            </a:rPr>
            <a:t>)</a:t>
          </a:r>
        </a:p>
      </dgm:t>
    </dgm:pt>
    <dgm:pt modelId="{0DF4245E-0DBB-40B5-B536-2AC3A224F3FD}" type="parTrans" cxnId="{20795283-73A3-48B8-A5DB-1A8A39FC6647}">
      <dgm:prSet/>
      <dgm:spPr/>
      <dgm:t>
        <a:bodyPr/>
        <a:lstStyle/>
        <a:p>
          <a:endParaRPr lang="es-ES"/>
        </a:p>
      </dgm:t>
    </dgm:pt>
    <dgm:pt modelId="{1EB0F2C0-3800-4177-A229-0DC519798BB7}" type="sibTrans" cxnId="{20795283-73A3-48B8-A5DB-1A8A39FC6647}">
      <dgm:prSet/>
      <dgm:spPr/>
      <dgm:t>
        <a:bodyPr/>
        <a:lstStyle/>
        <a:p>
          <a:endParaRPr lang="es-ES"/>
        </a:p>
      </dgm:t>
    </dgm:pt>
    <dgm:pt modelId="{3BA50520-BECD-46B2-AACE-F6DDD663E8CC}">
      <dgm:prSet custT="1"/>
      <dgm:spPr/>
      <dgm:t>
        <a:bodyPr/>
        <a:lstStyle/>
        <a:p>
          <a:r>
            <a:rPr lang="pt-BR" sz="1200" b="1" dirty="0">
              <a:latin typeface="Calibri" panose="020F0502020204030204" pitchFamily="34" charset="0"/>
              <a:cs typeface="Calibri" panose="020F0502020204030204" pitchFamily="34" charset="0"/>
            </a:rPr>
            <a:t>1990 </a:t>
          </a:r>
        </a:p>
        <a:p>
          <a:r>
            <a:rPr lang="pt-BR" sz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pt-BR" sz="1200" dirty="0" err="1">
              <a:latin typeface="Calibri" panose="020F0502020204030204" pitchFamily="34" charset="0"/>
              <a:cs typeface="Calibri" panose="020F0502020204030204" pitchFamily="34" charset="0"/>
            </a:rPr>
            <a:t>Dependència</a:t>
          </a:r>
          <a:r>
            <a:rPr lang="pt-BR" sz="1200" dirty="0">
              <a:latin typeface="Calibri" panose="020F0502020204030204" pitchFamily="34" charset="0"/>
              <a:cs typeface="Calibri" panose="020F0502020204030204" pitchFamily="34" charset="0"/>
            </a:rPr>
            <a:t> de </a:t>
          </a:r>
          <a:r>
            <a:rPr lang="pt-BR" sz="1200" dirty="0" err="1">
              <a:latin typeface="Calibri" panose="020F0502020204030204" pitchFamily="34" charset="0"/>
              <a:cs typeface="Calibri" panose="020F0502020204030204" pitchFamily="34" charset="0"/>
            </a:rPr>
            <a:t>Serveis</a:t>
          </a:r>
          <a:r>
            <a:rPr lang="pt-BR" sz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pt-BR" sz="1200" dirty="0" err="1">
              <a:latin typeface="Calibri" panose="020F0502020204030204" pitchFamily="34" charset="0"/>
              <a:cs typeface="Calibri" panose="020F0502020204030204" pitchFamily="34" charset="0"/>
            </a:rPr>
            <a:t>Socials</a:t>
          </a:r>
          <a:r>
            <a:rPr lang="pt-BR" sz="1200" dirty="0">
              <a:latin typeface="Calibri" panose="020F0502020204030204" pitchFamily="34" charset="0"/>
              <a:cs typeface="Calibri" panose="020F0502020204030204" pitchFamily="34" charset="0"/>
            </a:rPr>
            <a:t> i </a:t>
          </a:r>
          <a:r>
            <a:rPr lang="pt-BR" sz="1200" dirty="0" err="1">
              <a:latin typeface="Calibri" panose="020F0502020204030204" pitchFamily="34" charset="0"/>
              <a:cs typeface="Calibri" panose="020F0502020204030204" pitchFamily="34" charset="0"/>
            </a:rPr>
            <a:t>trasllat</a:t>
          </a:r>
          <a:r>
            <a:rPr lang="pt-BR" sz="1200" dirty="0">
              <a:latin typeface="Calibri" panose="020F0502020204030204" pitchFamily="34" charset="0"/>
              <a:cs typeface="Calibri" panose="020F0502020204030204" pitchFamily="34" charset="0"/>
            </a:rPr>
            <a:t> a </a:t>
          </a:r>
          <a:r>
            <a:rPr lang="pt-BR" sz="1200" dirty="0" err="1">
              <a:latin typeface="Calibri" panose="020F0502020204030204" pitchFamily="34" charset="0"/>
              <a:cs typeface="Calibri" panose="020F0502020204030204" pitchFamily="34" charset="0"/>
            </a:rPr>
            <a:t>Torreforta</a:t>
          </a:r>
          <a:endParaRPr lang="es-ES" sz="12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BCFD0CB-AA0D-461A-83EA-C99C20AC6343}" type="parTrans" cxnId="{75F07452-A6F0-452A-BC97-4FE06F99048F}">
      <dgm:prSet/>
      <dgm:spPr/>
      <dgm:t>
        <a:bodyPr/>
        <a:lstStyle/>
        <a:p>
          <a:endParaRPr lang="es-ES"/>
        </a:p>
      </dgm:t>
    </dgm:pt>
    <dgm:pt modelId="{B41517D8-FA24-47F1-9CD4-D886739E2FC0}" type="sibTrans" cxnId="{75F07452-A6F0-452A-BC97-4FE06F99048F}">
      <dgm:prSet/>
      <dgm:spPr/>
      <dgm:t>
        <a:bodyPr/>
        <a:lstStyle/>
        <a:p>
          <a:endParaRPr lang="es-ES"/>
        </a:p>
      </dgm:t>
    </dgm:pt>
    <dgm:pt modelId="{35B8115C-EC74-481A-9C49-5F6F21B39846}">
      <dgm:prSet custT="1"/>
      <dgm:spPr/>
      <dgm:t>
        <a:bodyPr/>
        <a:lstStyle/>
        <a:p>
          <a:r>
            <a:rPr lang="es-ES" sz="1200" b="1" dirty="0">
              <a:latin typeface="Calibri" panose="020F0502020204030204" pitchFamily="34" charset="0"/>
              <a:cs typeface="Calibri" panose="020F0502020204030204" pitchFamily="34" charset="0"/>
            </a:rPr>
            <a:t>1996</a:t>
          </a:r>
          <a:r>
            <a:rPr lang="es-ES" sz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</a:p>
        <a:p>
          <a:r>
            <a:rPr lang="es-ES" sz="1200" dirty="0" err="1">
              <a:latin typeface="Calibri" panose="020F0502020204030204" pitchFamily="34" charset="0"/>
              <a:cs typeface="Calibri" panose="020F0502020204030204" pitchFamily="34" charset="0"/>
            </a:rPr>
            <a:t>Dependència</a:t>
          </a:r>
          <a:r>
            <a:rPr lang="es-ES" sz="1200" dirty="0">
              <a:latin typeface="Calibri" panose="020F0502020204030204" pitchFamily="34" charset="0"/>
              <a:cs typeface="Calibri" panose="020F0502020204030204" pitchFamily="34" charset="0"/>
            </a:rPr>
            <a:t> de </a:t>
          </a:r>
          <a:r>
            <a:rPr lang="es-ES" sz="1200" dirty="0" err="1">
              <a:latin typeface="Calibri" panose="020F0502020204030204" pitchFamily="34" charset="0"/>
              <a:cs typeface="Calibri" panose="020F0502020204030204" pitchFamily="34" charset="0"/>
            </a:rPr>
            <a:t>Promoció</a:t>
          </a:r>
          <a:r>
            <a:rPr lang="es-ES" sz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s-ES" sz="1200" dirty="0" err="1">
              <a:latin typeface="Calibri" panose="020F0502020204030204" pitchFamily="34" charset="0"/>
              <a:cs typeface="Calibri" panose="020F0502020204030204" pitchFamily="34" charset="0"/>
            </a:rPr>
            <a:t>Econòmica</a:t>
          </a:r>
          <a:r>
            <a:rPr lang="es-ES" sz="1200" dirty="0">
              <a:latin typeface="Calibri" panose="020F0502020204030204" pitchFamily="34" charset="0"/>
              <a:cs typeface="Calibri" panose="020F0502020204030204" pitchFamily="34" charset="0"/>
            </a:rPr>
            <a:t> i </a:t>
          </a:r>
          <a:r>
            <a:rPr lang="es-ES" sz="1200" dirty="0" err="1">
              <a:latin typeface="Calibri" panose="020F0502020204030204" pitchFamily="34" charset="0"/>
              <a:cs typeface="Calibri" panose="020F0502020204030204" pitchFamily="34" charset="0"/>
            </a:rPr>
            <a:t>trasllat</a:t>
          </a:r>
          <a:r>
            <a:rPr lang="es-ES" sz="1200" dirty="0">
              <a:latin typeface="Calibri" panose="020F0502020204030204" pitchFamily="34" charset="0"/>
              <a:cs typeface="Calibri" panose="020F0502020204030204" pitchFamily="34" charset="0"/>
            </a:rPr>
            <a:t> a Tarragona</a:t>
          </a:r>
        </a:p>
      </dgm:t>
    </dgm:pt>
    <dgm:pt modelId="{19E958E0-2290-4F6B-9176-09DEDA8303F7}" type="parTrans" cxnId="{3300256B-FDF6-4890-908D-3C6C72F1F9A7}">
      <dgm:prSet/>
      <dgm:spPr/>
      <dgm:t>
        <a:bodyPr/>
        <a:lstStyle/>
        <a:p>
          <a:endParaRPr lang="es-ES"/>
        </a:p>
      </dgm:t>
    </dgm:pt>
    <dgm:pt modelId="{B93B8171-4860-482E-87EA-67DCD2229647}" type="sibTrans" cxnId="{3300256B-FDF6-4890-908D-3C6C72F1F9A7}">
      <dgm:prSet/>
      <dgm:spPr/>
      <dgm:t>
        <a:bodyPr/>
        <a:lstStyle/>
        <a:p>
          <a:endParaRPr lang="es-ES"/>
        </a:p>
      </dgm:t>
    </dgm:pt>
    <dgm:pt modelId="{82E8C0D9-4B88-476D-B695-551517F5E853}">
      <dgm:prSet custT="1"/>
      <dgm:spPr/>
      <dgm:t>
        <a:bodyPr/>
        <a:lstStyle/>
        <a:p>
          <a:r>
            <a:rPr lang="es-ES" sz="1200" b="1" dirty="0">
              <a:latin typeface="Calibri" panose="020F0502020204030204" pitchFamily="34" charset="0"/>
              <a:cs typeface="Calibri" panose="020F0502020204030204" pitchFamily="34" charset="0"/>
            </a:rPr>
            <a:t>2011 - 2012</a:t>
          </a:r>
          <a:r>
            <a:rPr lang="es-ES" sz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</a:p>
        <a:p>
          <a:r>
            <a:rPr lang="es-ES" sz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s-ES" sz="1200" dirty="0" err="1">
              <a:latin typeface="Calibri" panose="020F0502020204030204" pitchFamily="34" charset="0"/>
              <a:cs typeface="Calibri" panose="020F0502020204030204" pitchFamily="34" charset="0"/>
            </a:rPr>
            <a:t>Creació</a:t>
          </a:r>
          <a:r>
            <a:rPr lang="es-ES" sz="1200" dirty="0">
              <a:latin typeface="Calibri" panose="020F0502020204030204" pitchFamily="34" charset="0"/>
              <a:cs typeface="Calibri" panose="020F0502020204030204" pitchFamily="34" charset="0"/>
            </a:rPr>
            <a:t> de la marca </a:t>
          </a:r>
          <a:r>
            <a:rPr lang="es-ES" sz="1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Tarragona Impulsa </a:t>
          </a:r>
          <a:r>
            <a:rPr lang="es-ES" sz="1200" dirty="0">
              <a:latin typeface="Calibri" panose="020F0502020204030204" pitchFamily="34" charset="0"/>
              <a:cs typeface="Calibri" panose="020F0502020204030204" pitchFamily="34" charset="0"/>
            </a:rPr>
            <a:t>i </a:t>
          </a:r>
          <a:r>
            <a:rPr lang="es-ES" sz="1200" dirty="0" err="1">
              <a:latin typeface="Calibri" panose="020F0502020204030204" pitchFamily="34" charset="0"/>
              <a:cs typeface="Calibri" panose="020F0502020204030204" pitchFamily="34" charset="0"/>
            </a:rPr>
            <a:t>trasllat</a:t>
          </a:r>
          <a:r>
            <a:rPr lang="es-ES" sz="1200" dirty="0">
              <a:latin typeface="Calibri" panose="020F0502020204030204" pitchFamily="34" charset="0"/>
              <a:cs typeface="Calibri" panose="020F0502020204030204" pitchFamily="34" charset="0"/>
            </a:rPr>
            <a:t> a Tabacalera</a:t>
          </a:r>
        </a:p>
      </dgm:t>
    </dgm:pt>
    <dgm:pt modelId="{D88B8469-CCF0-4E35-AAEC-0F96D863A9CC}" type="parTrans" cxnId="{11344133-BA23-410E-9AE9-69DCD62BF70B}">
      <dgm:prSet/>
      <dgm:spPr/>
      <dgm:t>
        <a:bodyPr/>
        <a:lstStyle/>
        <a:p>
          <a:endParaRPr lang="es-ES"/>
        </a:p>
      </dgm:t>
    </dgm:pt>
    <dgm:pt modelId="{85B62719-0823-4242-993F-6B2DE81F66F3}" type="sibTrans" cxnId="{11344133-BA23-410E-9AE9-69DCD62BF70B}">
      <dgm:prSet/>
      <dgm:spPr/>
      <dgm:t>
        <a:bodyPr/>
        <a:lstStyle/>
        <a:p>
          <a:endParaRPr lang="es-ES"/>
        </a:p>
      </dgm:t>
    </dgm:pt>
    <dgm:pt modelId="{F28A3834-5BA7-4D04-8F15-361A3454E170}" type="pres">
      <dgm:prSet presAssocID="{8CEAAF5D-71CF-48FE-B1B2-7FAA469ACDCD}" presName="Name0" presStyleCnt="0">
        <dgm:presLayoutVars>
          <dgm:dir/>
          <dgm:resizeHandles val="exact"/>
        </dgm:presLayoutVars>
      </dgm:prSet>
      <dgm:spPr/>
    </dgm:pt>
    <dgm:pt modelId="{D23E5CC7-0ED8-4E22-9224-59B7338C2BB9}" type="pres">
      <dgm:prSet presAssocID="{4C7859AB-2AC9-4239-B52F-2E8EBD8DB878}" presName="node" presStyleLbl="node1" presStyleIdx="0" presStyleCnt="4" custLinFactNeighborX="2858" custLinFactNeighborY="5034">
        <dgm:presLayoutVars>
          <dgm:bulletEnabled val="1"/>
        </dgm:presLayoutVars>
      </dgm:prSet>
      <dgm:spPr/>
    </dgm:pt>
    <dgm:pt modelId="{6EEF8CC6-963C-469E-A758-7B5B2F5F2657}" type="pres">
      <dgm:prSet presAssocID="{1EB0F2C0-3800-4177-A229-0DC519798BB7}" presName="sibTrans" presStyleLbl="sibTrans2D1" presStyleIdx="0" presStyleCnt="3"/>
      <dgm:spPr/>
    </dgm:pt>
    <dgm:pt modelId="{8519BCF9-F3D8-4CDB-98FA-9810EAC8DE23}" type="pres">
      <dgm:prSet presAssocID="{1EB0F2C0-3800-4177-A229-0DC519798BB7}" presName="connectorText" presStyleLbl="sibTrans2D1" presStyleIdx="0" presStyleCnt="3"/>
      <dgm:spPr/>
    </dgm:pt>
    <dgm:pt modelId="{ED03CDD1-B15F-462E-ABE3-5EAD85640A13}" type="pres">
      <dgm:prSet presAssocID="{3BA50520-BECD-46B2-AACE-F6DDD663E8CC}" presName="node" presStyleLbl="node1" presStyleIdx="1" presStyleCnt="4" custLinFactNeighborX="10966" custLinFactNeighborY="469">
        <dgm:presLayoutVars>
          <dgm:bulletEnabled val="1"/>
        </dgm:presLayoutVars>
      </dgm:prSet>
      <dgm:spPr/>
    </dgm:pt>
    <dgm:pt modelId="{4482F0C4-A60D-4C9E-AA64-81155C0B694B}" type="pres">
      <dgm:prSet presAssocID="{B41517D8-FA24-47F1-9CD4-D886739E2FC0}" presName="sibTrans" presStyleLbl="sibTrans2D1" presStyleIdx="1" presStyleCnt="3"/>
      <dgm:spPr/>
    </dgm:pt>
    <dgm:pt modelId="{93154C48-8D90-49A9-AECF-7BD0C9B2576E}" type="pres">
      <dgm:prSet presAssocID="{B41517D8-FA24-47F1-9CD4-D886739E2FC0}" presName="connectorText" presStyleLbl="sibTrans2D1" presStyleIdx="1" presStyleCnt="3"/>
      <dgm:spPr/>
    </dgm:pt>
    <dgm:pt modelId="{D7C16E05-8FC9-4C5C-B8AF-6B407AA4FFF5}" type="pres">
      <dgm:prSet presAssocID="{35B8115C-EC74-481A-9C49-5F6F21B39846}" presName="node" presStyleLbl="node1" presStyleIdx="2" presStyleCnt="4">
        <dgm:presLayoutVars>
          <dgm:bulletEnabled val="1"/>
        </dgm:presLayoutVars>
      </dgm:prSet>
      <dgm:spPr/>
    </dgm:pt>
    <dgm:pt modelId="{20E21F9B-757D-4355-9C19-01B5DFD80C63}" type="pres">
      <dgm:prSet presAssocID="{B93B8171-4860-482E-87EA-67DCD2229647}" presName="sibTrans" presStyleLbl="sibTrans2D1" presStyleIdx="2" presStyleCnt="3"/>
      <dgm:spPr/>
    </dgm:pt>
    <dgm:pt modelId="{E8202BA0-FCAB-430D-92C8-55F51365D7AA}" type="pres">
      <dgm:prSet presAssocID="{B93B8171-4860-482E-87EA-67DCD2229647}" presName="connectorText" presStyleLbl="sibTrans2D1" presStyleIdx="2" presStyleCnt="3"/>
      <dgm:spPr/>
    </dgm:pt>
    <dgm:pt modelId="{3298228C-3F84-4E8C-9F0C-6D7EAE606630}" type="pres">
      <dgm:prSet presAssocID="{82E8C0D9-4B88-476D-B695-551517F5E853}" presName="node" presStyleLbl="node1" presStyleIdx="3" presStyleCnt="4">
        <dgm:presLayoutVars>
          <dgm:bulletEnabled val="1"/>
        </dgm:presLayoutVars>
      </dgm:prSet>
      <dgm:spPr/>
    </dgm:pt>
  </dgm:ptLst>
  <dgm:cxnLst>
    <dgm:cxn modelId="{2534B007-0EC6-4DFE-ABA9-75DB595F5267}" type="presOf" srcId="{4C7859AB-2AC9-4239-B52F-2E8EBD8DB878}" destId="{D23E5CC7-0ED8-4E22-9224-59B7338C2BB9}" srcOrd="0" destOrd="0" presId="urn:microsoft.com/office/officeart/2005/8/layout/process1"/>
    <dgm:cxn modelId="{A78E3F0C-6A0A-4BEF-AE54-B338ABF73EF8}" type="presOf" srcId="{B93B8171-4860-482E-87EA-67DCD2229647}" destId="{E8202BA0-FCAB-430D-92C8-55F51365D7AA}" srcOrd="1" destOrd="0" presId="urn:microsoft.com/office/officeart/2005/8/layout/process1"/>
    <dgm:cxn modelId="{1CDABC28-9D36-47C3-996A-07DCE0BC3733}" type="presOf" srcId="{1EB0F2C0-3800-4177-A229-0DC519798BB7}" destId="{6EEF8CC6-963C-469E-A758-7B5B2F5F2657}" srcOrd="0" destOrd="0" presId="urn:microsoft.com/office/officeart/2005/8/layout/process1"/>
    <dgm:cxn modelId="{11344133-BA23-410E-9AE9-69DCD62BF70B}" srcId="{8CEAAF5D-71CF-48FE-B1B2-7FAA469ACDCD}" destId="{82E8C0D9-4B88-476D-B695-551517F5E853}" srcOrd="3" destOrd="0" parTransId="{D88B8469-CCF0-4E35-AAEC-0F96D863A9CC}" sibTransId="{85B62719-0823-4242-993F-6B2DE81F66F3}"/>
    <dgm:cxn modelId="{3300256B-FDF6-4890-908D-3C6C72F1F9A7}" srcId="{8CEAAF5D-71CF-48FE-B1B2-7FAA469ACDCD}" destId="{35B8115C-EC74-481A-9C49-5F6F21B39846}" srcOrd="2" destOrd="0" parTransId="{19E958E0-2290-4F6B-9176-09DEDA8303F7}" sibTransId="{B93B8171-4860-482E-87EA-67DCD2229647}"/>
    <dgm:cxn modelId="{75F07452-A6F0-452A-BC97-4FE06F99048F}" srcId="{8CEAAF5D-71CF-48FE-B1B2-7FAA469ACDCD}" destId="{3BA50520-BECD-46B2-AACE-F6DDD663E8CC}" srcOrd="1" destOrd="0" parTransId="{DBCFD0CB-AA0D-461A-83EA-C99C20AC6343}" sibTransId="{B41517D8-FA24-47F1-9CD4-D886739E2FC0}"/>
    <dgm:cxn modelId="{A0D22354-3641-4D52-B532-0EEAA61C8DDC}" type="presOf" srcId="{B41517D8-FA24-47F1-9CD4-D886739E2FC0}" destId="{4482F0C4-A60D-4C9E-AA64-81155C0B694B}" srcOrd="0" destOrd="0" presId="urn:microsoft.com/office/officeart/2005/8/layout/process1"/>
    <dgm:cxn modelId="{AD087C82-515A-4302-BFB3-C8D0AE4EAE10}" type="presOf" srcId="{B41517D8-FA24-47F1-9CD4-D886739E2FC0}" destId="{93154C48-8D90-49A9-AECF-7BD0C9B2576E}" srcOrd="1" destOrd="0" presId="urn:microsoft.com/office/officeart/2005/8/layout/process1"/>
    <dgm:cxn modelId="{20795283-73A3-48B8-A5DB-1A8A39FC6647}" srcId="{8CEAAF5D-71CF-48FE-B1B2-7FAA469ACDCD}" destId="{4C7859AB-2AC9-4239-B52F-2E8EBD8DB878}" srcOrd="0" destOrd="0" parTransId="{0DF4245E-0DBB-40B5-B536-2AC3A224F3FD}" sibTransId="{1EB0F2C0-3800-4177-A229-0DC519798BB7}"/>
    <dgm:cxn modelId="{046B1993-87FB-479A-8883-563751B55080}" type="presOf" srcId="{8CEAAF5D-71CF-48FE-B1B2-7FAA469ACDCD}" destId="{F28A3834-5BA7-4D04-8F15-361A3454E170}" srcOrd="0" destOrd="0" presId="urn:microsoft.com/office/officeart/2005/8/layout/process1"/>
    <dgm:cxn modelId="{497DCDC1-60CE-42DB-99DD-E92B392023E8}" type="presOf" srcId="{82E8C0D9-4B88-476D-B695-551517F5E853}" destId="{3298228C-3F84-4E8C-9F0C-6D7EAE606630}" srcOrd="0" destOrd="0" presId="urn:microsoft.com/office/officeart/2005/8/layout/process1"/>
    <dgm:cxn modelId="{81B1C9D0-0813-4CAD-A501-B184A8C06313}" type="presOf" srcId="{1EB0F2C0-3800-4177-A229-0DC519798BB7}" destId="{8519BCF9-F3D8-4CDB-98FA-9810EAC8DE23}" srcOrd="1" destOrd="0" presId="urn:microsoft.com/office/officeart/2005/8/layout/process1"/>
    <dgm:cxn modelId="{D58469DF-BCFA-412F-AC35-2FE5EE62815E}" type="presOf" srcId="{35B8115C-EC74-481A-9C49-5F6F21B39846}" destId="{D7C16E05-8FC9-4C5C-B8AF-6B407AA4FFF5}" srcOrd="0" destOrd="0" presId="urn:microsoft.com/office/officeart/2005/8/layout/process1"/>
    <dgm:cxn modelId="{DA2576DF-FC91-4D92-9EBF-49EB9A036F06}" type="presOf" srcId="{B93B8171-4860-482E-87EA-67DCD2229647}" destId="{20E21F9B-757D-4355-9C19-01B5DFD80C63}" srcOrd="0" destOrd="0" presId="urn:microsoft.com/office/officeart/2005/8/layout/process1"/>
    <dgm:cxn modelId="{DAB716E6-E2D0-41EE-8858-D3321CE5B3F9}" type="presOf" srcId="{3BA50520-BECD-46B2-AACE-F6DDD663E8CC}" destId="{ED03CDD1-B15F-462E-ABE3-5EAD85640A13}" srcOrd="0" destOrd="0" presId="urn:microsoft.com/office/officeart/2005/8/layout/process1"/>
    <dgm:cxn modelId="{07E2541D-3D40-4B5A-8F8F-1D6BFF124B92}" type="presParOf" srcId="{F28A3834-5BA7-4D04-8F15-361A3454E170}" destId="{D23E5CC7-0ED8-4E22-9224-59B7338C2BB9}" srcOrd="0" destOrd="0" presId="urn:microsoft.com/office/officeart/2005/8/layout/process1"/>
    <dgm:cxn modelId="{93D99CDF-C9E5-4614-8CB6-07F7C59DD9FD}" type="presParOf" srcId="{F28A3834-5BA7-4D04-8F15-361A3454E170}" destId="{6EEF8CC6-963C-469E-A758-7B5B2F5F2657}" srcOrd="1" destOrd="0" presId="urn:microsoft.com/office/officeart/2005/8/layout/process1"/>
    <dgm:cxn modelId="{5DA92ADC-47B2-4E6A-B06C-88206712D203}" type="presParOf" srcId="{6EEF8CC6-963C-469E-A758-7B5B2F5F2657}" destId="{8519BCF9-F3D8-4CDB-98FA-9810EAC8DE23}" srcOrd="0" destOrd="0" presId="urn:microsoft.com/office/officeart/2005/8/layout/process1"/>
    <dgm:cxn modelId="{EC7216E2-C7EF-49E0-8926-16AE7DA11EF2}" type="presParOf" srcId="{F28A3834-5BA7-4D04-8F15-361A3454E170}" destId="{ED03CDD1-B15F-462E-ABE3-5EAD85640A13}" srcOrd="2" destOrd="0" presId="urn:microsoft.com/office/officeart/2005/8/layout/process1"/>
    <dgm:cxn modelId="{35B5100F-8C7F-49B7-8E2B-DD94D7D1FB1E}" type="presParOf" srcId="{F28A3834-5BA7-4D04-8F15-361A3454E170}" destId="{4482F0C4-A60D-4C9E-AA64-81155C0B694B}" srcOrd="3" destOrd="0" presId="urn:microsoft.com/office/officeart/2005/8/layout/process1"/>
    <dgm:cxn modelId="{B4F45B8A-E3C8-4227-82E5-C314211BC088}" type="presParOf" srcId="{4482F0C4-A60D-4C9E-AA64-81155C0B694B}" destId="{93154C48-8D90-49A9-AECF-7BD0C9B2576E}" srcOrd="0" destOrd="0" presId="urn:microsoft.com/office/officeart/2005/8/layout/process1"/>
    <dgm:cxn modelId="{D42B8019-CC03-409E-8354-5066892C1DF8}" type="presParOf" srcId="{F28A3834-5BA7-4D04-8F15-361A3454E170}" destId="{D7C16E05-8FC9-4C5C-B8AF-6B407AA4FFF5}" srcOrd="4" destOrd="0" presId="urn:microsoft.com/office/officeart/2005/8/layout/process1"/>
    <dgm:cxn modelId="{BFDFB8C1-F09B-4CEB-9A27-ED3D283549DB}" type="presParOf" srcId="{F28A3834-5BA7-4D04-8F15-361A3454E170}" destId="{20E21F9B-757D-4355-9C19-01B5DFD80C63}" srcOrd="5" destOrd="0" presId="urn:microsoft.com/office/officeart/2005/8/layout/process1"/>
    <dgm:cxn modelId="{FCDC692B-B1C6-40CD-A18C-6495EE2FFD3F}" type="presParOf" srcId="{20E21F9B-757D-4355-9C19-01B5DFD80C63}" destId="{E8202BA0-FCAB-430D-92C8-55F51365D7AA}" srcOrd="0" destOrd="0" presId="urn:microsoft.com/office/officeart/2005/8/layout/process1"/>
    <dgm:cxn modelId="{EBA8FED9-10B3-4D62-89EA-E7650AFB5700}" type="presParOf" srcId="{F28A3834-5BA7-4D04-8F15-361A3454E170}" destId="{3298228C-3F84-4E8C-9F0C-6D7EAE606630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3E5CC7-0ED8-4E22-9224-59B7338C2BB9}">
      <dsp:nvSpPr>
        <dsp:cNvPr id="0" name=""/>
        <dsp:cNvSpPr/>
      </dsp:nvSpPr>
      <dsp:spPr>
        <a:xfrm>
          <a:off x="20120" y="252398"/>
          <a:ext cx="1466565" cy="8799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>
              <a:latin typeface="Calibri" panose="020F0502020204030204" pitchFamily="34" charset="0"/>
              <a:cs typeface="Calibri" panose="020F0502020204030204" pitchFamily="34" charset="0"/>
            </a:rPr>
            <a:t>1983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 err="1">
              <a:latin typeface="Calibri" panose="020F0502020204030204" pitchFamily="34" charset="0"/>
              <a:cs typeface="Calibri" panose="020F0502020204030204" pitchFamily="34" charset="0"/>
            </a:rPr>
            <a:t>Primers</a:t>
          </a:r>
          <a:r>
            <a:rPr lang="es-ES" sz="1200" kern="1200" dirty="0">
              <a:latin typeface="Calibri" panose="020F0502020204030204" pitchFamily="34" charset="0"/>
              <a:cs typeface="Calibri" panose="020F0502020204030204" pitchFamily="34" charset="0"/>
            </a:rPr>
            <a:t> programes </a:t>
          </a:r>
          <a:r>
            <a:rPr lang="es-ES" sz="1200" kern="1200" dirty="0" err="1">
              <a:latin typeface="Calibri" panose="020F0502020204030204" pitchFamily="34" charset="0"/>
              <a:cs typeface="Calibri" panose="020F0502020204030204" pitchFamily="34" charset="0"/>
            </a:rPr>
            <a:t>d’ocupació</a:t>
          </a:r>
          <a:r>
            <a:rPr lang="es-ES" sz="1200" kern="1200" dirty="0">
              <a:latin typeface="Calibri" panose="020F0502020204030204" pitchFamily="34" charset="0"/>
              <a:cs typeface="Calibri" panose="020F0502020204030204" pitchFamily="34" charset="0"/>
            </a:rPr>
            <a:t> (des de </a:t>
          </a:r>
          <a:r>
            <a:rPr lang="es-ES" sz="1200" kern="1200" dirty="0" err="1">
              <a:latin typeface="Calibri" panose="020F0502020204030204" pitchFamily="34" charset="0"/>
              <a:cs typeface="Calibri" panose="020F0502020204030204" pitchFamily="34" charset="0"/>
            </a:rPr>
            <a:t>Joventut</a:t>
          </a:r>
          <a:r>
            <a:rPr lang="es-ES" sz="1200" kern="1200" dirty="0">
              <a:latin typeface="Calibri" panose="020F0502020204030204" pitchFamily="34" charset="0"/>
              <a:cs typeface="Calibri" panose="020F0502020204030204" pitchFamily="34" charset="0"/>
            </a:rPr>
            <a:t>)</a:t>
          </a:r>
        </a:p>
      </dsp:txBody>
      <dsp:txXfrm>
        <a:off x="45893" y="278171"/>
        <a:ext cx="1415019" cy="828393"/>
      </dsp:txXfrm>
    </dsp:sp>
    <dsp:sp modelId="{6EEF8CC6-963C-469E-A758-7B5B2F5F2657}">
      <dsp:nvSpPr>
        <dsp:cNvPr id="0" name=""/>
        <dsp:cNvSpPr/>
      </dsp:nvSpPr>
      <dsp:spPr>
        <a:xfrm rot="21534274">
          <a:off x="1645202" y="490247"/>
          <a:ext cx="336182" cy="36370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/>
        </a:p>
      </dsp:txBody>
      <dsp:txXfrm>
        <a:off x="1645211" y="563953"/>
        <a:ext cx="235327" cy="218224"/>
      </dsp:txXfrm>
    </dsp:sp>
    <dsp:sp modelId="{ED03CDD1-B15F-462E-ABE3-5EAD85640A13}">
      <dsp:nvSpPr>
        <dsp:cNvPr id="0" name=""/>
        <dsp:cNvSpPr/>
      </dsp:nvSpPr>
      <dsp:spPr>
        <a:xfrm>
          <a:off x="2120875" y="212229"/>
          <a:ext cx="1466565" cy="8799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-1941177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-1941177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-1941177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latin typeface="Calibri" panose="020F0502020204030204" pitchFamily="34" charset="0"/>
              <a:cs typeface="Calibri" panose="020F0502020204030204" pitchFamily="34" charset="0"/>
            </a:rPr>
            <a:t>1990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pt-BR" sz="1200" kern="1200" dirty="0" err="1">
              <a:latin typeface="Calibri" panose="020F0502020204030204" pitchFamily="34" charset="0"/>
              <a:cs typeface="Calibri" panose="020F0502020204030204" pitchFamily="34" charset="0"/>
            </a:rPr>
            <a:t>Dependència</a:t>
          </a:r>
          <a:r>
            <a:rPr lang="pt-BR" sz="1200" kern="1200" dirty="0">
              <a:latin typeface="Calibri" panose="020F0502020204030204" pitchFamily="34" charset="0"/>
              <a:cs typeface="Calibri" panose="020F0502020204030204" pitchFamily="34" charset="0"/>
            </a:rPr>
            <a:t> de </a:t>
          </a:r>
          <a:r>
            <a:rPr lang="pt-BR" sz="1200" kern="1200" dirty="0" err="1">
              <a:latin typeface="Calibri" panose="020F0502020204030204" pitchFamily="34" charset="0"/>
              <a:cs typeface="Calibri" panose="020F0502020204030204" pitchFamily="34" charset="0"/>
            </a:rPr>
            <a:t>Serveis</a:t>
          </a:r>
          <a:r>
            <a:rPr lang="pt-BR" sz="12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pt-BR" sz="1200" kern="1200" dirty="0" err="1">
              <a:latin typeface="Calibri" panose="020F0502020204030204" pitchFamily="34" charset="0"/>
              <a:cs typeface="Calibri" panose="020F0502020204030204" pitchFamily="34" charset="0"/>
            </a:rPr>
            <a:t>Socials</a:t>
          </a:r>
          <a:r>
            <a:rPr lang="pt-BR" sz="1200" kern="1200" dirty="0">
              <a:latin typeface="Calibri" panose="020F0502020204030204" pitchFamily="34" charset="0"/>
              <a:cs typeface="Calibri" panose="020F0502020204030204" pitchFamily="34" charset="0"/>
            </a:rPr>
            <a:t> i </a:t>
          </a:r>
          <a:r>
            <a:rPr lang="pt-BR" sz="1200" kern="1200" dirty="0" err="1">
              <a:latin typeface="Calibri" panose="020F0502020204030204" pitchFamily="34" charset="0"/>
              <a:cs typeface="Calibri" panose="020F0502020204030204" pitchFamily="34" charset="0"/>
            </a:rPr>
            <a:t>trasllat</a:t>
          </a:r>
          <a:r>
            <a:rPr lang="pt-BR" sz="1200" kern="1200" dirty="0">
              <a:latin typeface="Calibri" panose="020F0502020204030204" pitchFamily="34" charset="0"/>
              <a:cs typeface="Calibri" panose="020F0502020204030204" pitchFamily="34" charset="0"/>
            </a:rPr>
            <a:t> a </a:t>
          </a:r>
          <a:r>
            <a:rPr lang="pt-BR" sz="1200" kern="1200" dirty="0" err="1">
              <a:latin typeface="Calibri" panose="020F0502020204030204" pitchFamily="34" charset="0"/>
              <a:cs typeface="Calibri" panose="020F0502020204030204" pitchFamily="34" charset="0"/>
            </a:rPr>
            <a:t>Torreforta</a:t>
          </a:r>
          <a:endParaRPr lang="es-ES" sz="12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146648" y="238002"/>
        <a:ext cx="1415019" cy="828393"/>
      </dsp:txXfrm>
    </dsp:sp>
    <dsp:sp modelId="{4482F0C4-A60D-4C9E-AA64-81155C0B694B}">
      <dsp:nvSpPr>
        <dsp:cNvPr id="0" name=""/>
        <dsp:cNvSpPr/>
      </dsp:nvSpPr>
      <dsp:spPr>
        <a:xfrm rot="21592867">
          <a:off x="3718014" y="468265"/>
          <a:ext cx="276817" cy="36370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-2911765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-2911765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-2911765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/>
        </a:p>
      </dsp:txBody>
      <dsp:txXfrm>
        <a:off x="3718014" y="541093"/>
        <a:ext cx="193772" cy="218224"/>
      </dsp:txXfrm>
    </dsp:sp>
    <dsp:sp modelId="{D7C16E05-8FC9-4C5C-B8AF-6B407AA4FFF5}">
      <dsp:nvSpPr>
        <dsp:cNvPr id="0" name=""/>
        <dsp:cNvSpPr/>
      </dsp:nvSpPr>
      <dsp:spPr>
        <a:xfrm>
          <a:off x="4109737" y="208102"/>
          <a:ext cx="1466565" cy="8799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-3882353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-3882353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-3882353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>
              <a:latin typeface="Calibri" panose="020F0502020204030204" pitchFamily="34" charset="0"/>
              <a:cs typeface="Calibri" panose="020F0502020204030204" pitchFamily="34" charset="0"/>
            </a:rPr>
            <a:t>1996</a:t>
          </a:r>
          <a:r>
            <a:rPr lang="es-ES" sz="12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 err="1">
              <a:latin typeface="Calibri" panose="020F0502020204030204" pitchFamily="34" charset="0"/>
              <a:cs typeface="Calibri" panose="020F0502020204030204" pitchFamily="34" charset="0"/>
            </a:rPr>
            <a:t>Dependència</a:t>
          </a:r>
          <a:r>
            <a:rPr lang="es-ES" sz="1200" kern="1200" dirty="0">
              <a:latin typeface="Calibri" panose="020F0502020204030204" pitchFamily="34" charset="0"/>
              <a:cs typeface="Calibri" panose="020F0502020204030204" pitchFamily="34" charset="0"/>
            </a:rPr>
            <a:t> de </a:t>
          </a:r>
          <a:r>
            <a:rPr lang="es-ES" sz="1200" kern="1200" dirty="0" err="1">
              <a:latin typeface="Calibri" panose="020F0502020204030204" pitchFamily="34" charset="0"/>
              <a:cs typeface="Calibri" panose="020F0502020204030204" pitchFamily="34" charset="0"/>
            </a:rPr>
            <a:t>Promoció</a:t>
          </a:r>
          <a:r>
            <a:rPr lang="es-ES" sz="12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s-ES" sz="1200" kern="1200" dirty="0" err="1">
              <a:latin typeface="Calibri" panose="020F0502020204030204" pitchFamily="34" charset="0"/>
              <a:cs typeface="Calibri" panose="020F0502020204030204" pitchFamily="34" charset="0"/>
            </a:rPr>
            <a:t>Econòmica</a:t>
          </a:r>
          <a:r>
            <a:rPr lang="es-ES" sz="1200" kern="1200" dirty="0">
              <a:latin typeface="Calibri" panose="020F0502020204030204" pitchFamily="34" charset="0"/>
              <a:cs typeface="Calibri" panose="020F0502020204030204" pitchFamily="34" charset="0"/>
            </a:rPr>
            <a:t> i </a:t>
          </a:r>
          <a:r>
            <a:rPr lang="es-ES" sz="1200" kern="1200" dirty="0" err="1">
              <a:latin typeface="Calibri" panose="020F0502020204030204" pitchFamily="34" charset="0"/>
              <a:cs typeface="Calibri" panose="020F0502020204030204" pitchFamily="34" charset="0"/>
            </a:rPr>
            <a:t>trasllat</a:t>
          </a:r>
          <a:r>
            <a:rPr lang="es-ES" sz="1200" kern="1200" dirty="0">
              <a:latin typeface="Calibri" panose="020F0502020204030204" pitchFamily="34" charset="0"/>
              <a:cs typeface="Calibri" panose="020F0502020204030204" pitchFamily="34" charset="0"/>
            </a:rPr>
            <a:t> a Tarragona</a:t>
          </a:r>
        </a:p>
      </dsp:txBody>
      <dsp:txXfrm>
        <a:off x="4135510" y="233875"/>
        <a:ext cx="1415019" cy="828393"/>
      </dsp:txXfrm>
    </dsp:sp>
    <dsp:sp modelId="{20E21F9B-757D-4355-9C19-01B5DFD80C63}">
      <dsp:nvSpPr>
        <dsp:cNvPr id="0" name=""/>
        <dsp:cNvSpPr/>
      </dsp:nvSpPr>
      <dsp:spPr>
        <a:xfrm>
          <a:off x="5722958" y="466217"/>
          <a:ext cx="310911" cy="36370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-582353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-582353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-582353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/>
        </a:p>
      </dsp:txBody>
      <dsp:txXfrm>
        <a:off x="5722958" y="538959"/>
        <a:ext cx="217638" cy="218224"/>
      </dsp:txXfrm>
    </dsp:sp>
    <dsp:sp modelId="{3298228C-3F84-4E8C-9F0C-6D7EAE606630}">
      <dsp:nvSpPr>
        <dsp:cNvPr id="0" name=""/>
        <dsp:cNvSpPr/>
      </dsp:nvSpPr>
      <dsp:spPr>
        <a:xfrm>
          <a:off x="6162928" y="208102"/>
          <a:ext cx="1466565" cy="8799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-582353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-582353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-582353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>
              <a:latin typeface="Calibri" panose="020F0502020204030204" pitchFamily="34" charset="0"/>
              <a:cs typeface="Calibri" panose="020F0502020204030204" pitchFamily="34" charset="0"/>
            </a:rPr>
            <a:t>2011 - 2012</a:t>
          </a:r>
          <a:r>
            <a:rPr lang="es-ES" sz="12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s-ES" sz="1200" kern="1200" dirty="0" err="1">
              <a:latin typeface="Calibri" panose="020F0502020204030204" pitchFamily="34" charset="0"/>
              <a:cs typeface="Calibri" panose="020F0502020204030204" pitchFamily="34" charset="0"/>
            </a:rPr>
            <a:t>Creació</a:t>
          </a:r>
          <a:r>
            <a:rPr lang="es-ES" sz="1200" kern="1200" dirty="0">
              <a:latin typeface="Calibri" panose="020F0502020204030204" pitchFamily="34" charset="0"/>
              <a:cs typeface="Calibri" panose="020F0502020204030204" pitchFamily="34" charset="0"/>
            </a:rPr>
            <a:t> de la marca </a:t>
          </a:r>
          <a:r>
            <a:rPr lang="es-ES" sz="1200" b="1" kern="1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Tarragona Impulsa </a:t>
          </a:r>
          <a:r>
            <a:rPr lang="es-ES" sz="1200" kern="1200" dirty="0">
              <a:latin typeface="Calibri" panose="020F0502020204030204" pitchFamily="34" charset="0"/>
              <a:cs typeface="Calibri" panose="020F0502020204030204" pitchFamily="34" charset="0"/>
            </a:rPr>
            <a:t>i </a:t>
          </a:r>
          <a:r>
            <a:rPr lang="es-ES" sz="1200" kern="1200" dirty="0" err="1">
              <a:latin typeface="Calibri" panose="020F0502020204030204" pitchFamily="34" charset="0"/>
              <a:cs typeface="Calibri" panose="020F0502020204030204" pitchFamily="34" charset="0"/>
            </a:rPr>
            <a:t>trasllat</a:t>
          </a:r>
          <a:r>
            <a:rPr lang="es-ES" sz="1200" kern="1200" dirty="0">
              <a:latin typeface="Calibri" panose="020F0502020204030204" pitchFamily="34" charset="0"/>
              <a:cs typeface="Calibri" panose="020F0502020204030204" pitchFamily="34" charset="0"/>
            </a:rPr>
            <a:t> a Tabacalera</a:t>
          </a:r>
        </a:p>
      </dsp:txBody>
      <dsp:txXfrm>
        <a:off x="6188701" y="233875"/>
        <a:ext cx="1415019" cy="8283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26264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 flipH="1">
            <a:off x="912725" y="0"/>
            <a:ext cx="8231275" cy="4331550"/>
            <a:chOff x="0" y="0"/>
            <a:chExt cx="8231275" cy="4331550"/>
          </a:xfrm>
        </p:grpSpPr>
        <p:pic>
          <p:nvPicPr>
            <p:cNvPr id="11" name="Google Shape;11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75" y="3434875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" name="Google Shape;12;p2"/>
            <p:cNvGrpSpPr/>
            <p:nvPr/>
          </p:nvGrpSpPr>
          <p:grpSpPr>
            <a:xfrm>
              <a:off x="0" y="2747250"/>
              <a:ext cx="3429750" cy="896675"/>
              <a:chOff x="0" y="0"/>
              <a:chExt cx="3429750" cy="896675"/>
            </a:xfrm>
          </p:grpSpPr>
          <p:pic>
            <p:nvPicPr>
              <p:cNvPr id="13" name="Google Shape;13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" name="Google Shape;14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" name="Google Shape;15;p2"/>
            <p:cNvGrpSpPr/>
            <p:nvPr/>
          </p:nvGrpSpPr>
          <p:grpSpPr>
            <a:xfrm>
              <a:off x="685975" y="2061250"/>
              <a:ext cx="3429750" cy="896675"/>
              <a:chOff x="0" y="0"/>
              <a:chExt cx="3429750" cy="896675"/>
            </a:xfrm>
          </p:grpSpPr>
          <p:pic>
            <p:nvPicPr>
              <p:cNvPr id="16" name="Google Shape;16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" name="Google Shape;17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" name="Google Shape;18;p2"/>
            <p:cNvGrpSpPr/>
            <p:nvPr/>
          </p:nvGrpSpPr>
          <p:grpSpPr>
            <a:xfrm>
              <a:off x="0" y="1373625"/>
              <a:ext cx="3429750" cy="896675"/>
              <a:chOff x="0" y="0"/>
              <a:chExt cx="3429750" cy="896675"/>
            </a:xfrm>
          </p:grpSpPr>
          <p:pic>
            <p:nvPicPr>
              <p:cNvPr id="19" name="Google Shape;19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" name="Google Shape;20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" name="Google Shape;21;p2"/>
            <p:cNvGrpSpPr/>
            <p:nvPr/>
          </p:nvGrpSpPr>
          <p:grpSpPr>
            <a:xfrm>
              <a:off x="685975" y="687625"/>
              <a:ext cx="7545300" cy="896675"/>
              <a:chOff x="0" y="0"/>
              <a:chExt cx="7545300" cy="896675"/>
            </a:xfrm>
          </p:grpSpPr>
          <p:pic>
            <p:nvPicPr>
              <p:cNvPr id="22" name="Google Shape;22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" name="Google Shape;23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" name="Google Shape;24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" name="Google Shape;25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6" name="Google Shape;26;p2"/>
            <p:cNvGrpSpPr/>
            <p:nvPr/>
          </p:nvGrpSpPr>
          <p:grpSpPr>
            <a:xfrm>
              <a:off x="0" y="0"/>
              <a:ext cx="7545300" cy="896675"/>
              <a:chOff x="0" y="0"/>
              <a:chExt cx="7545300" cy="896675"/>
            </a:xfrm>
          </p:grpSpPr>
          <p:pic>
            <p:nvPicPr>
              <p:cNvPr id="27" name="Google Shape;27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" name="Google Shape;28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" name="Google Shape;29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" name="Google Shape;30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1" name="Google Shape;31;p2"/>
          <p:cNvSpPr txBox="1">
            <a:spLocks noGrp="1"/>
          </p:cNvSpPr>
          <p:nvPr>
            <p:ph type="ctrTitle"/>
          </p:nvPr>
        </p:nvSpPr>
        <p:spPr>
          <a:xfrm>
            <a:off x="2027622" y="1953315"/>
            <a:ext cx="50733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32" name="Google Shape;32;p2"/>
          <p:cNvGrpSpPr/>
          <p:nvPr/>
        </p:nvGrpSpPr>
        <p:grpSpPr>
          <a:xfrm flipH="1">
            <a:off x="0" y="3088098"/>
            <a:ext cx="4115725" cy="2270300"/>
            <a:chOff x="4115550" y="2061250"/>
            <a:chExt cx="4115725" cy="2270300"/>
          </a:xfrm>
        </p:grpSpPr>
        <p:grpSp>
          <p:nvGrpSpPr>
            <p:cNvPr id="33" name="Google Shape;33;p2"/>
            <p:cNvGrpSpPr/>
            <p:nvPr/>
          </p:nvGrpSpPr>
          <p:grpSpPr>
            <a:xfrm>
              <a:off x="4801525" y="3434875"/>
              <a:ext cx="3429750" cy="896675"/>
              <a:chOff x="4115550" y="0"/>
              <a:chExt cx="3429750" cy="896675"/>
            </a:xfrm>
          </p:grpSpPr>
          <p:pic>
            <p:nvPicPr>
              <p:cNvPr id="34" name="Google Shape;34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" name="Google Shape;35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6" name="Google Shape;36;p2"/>
            <p:cNvGrpSpPr/>
            <p:nvPr/>
          </p:nvGrpSpPr>
          <p:grpSpPr>
            <a:xfrm>
              <a:off x="4115550" y="2747250"/>
              <a:ext cx="3429750" cy="896675"/>
              <a:chOff x="4115550" y="0"/>
              <a:chExt cx="3429750" cy="896675"/>
            </a:xfrm>
          </p:grpSpPr>
          <p:pic>
            <p:nvPicPr>
              <p:cNvPr id="37" name="Google Shape;37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8" name="Google Shape;38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9" name="Google Shape;39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300" y="2061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oogle Shape;73;p4"/>
          <p:cNvGrpSpPr/>
          <p:nvPr/>
        </p:nvGrpSpPr>
        <p:grpSpPr>
          <a:xfrm>
            <a:off x="4363774" y="-3213"/>
            <a:ext cx="4780226" cy="2524130"/>
            <a:chOff x="4363774" y="-3213"/>
            <a:chExt cx="4780226" cy="2524130"/>
          </a:xfrm>
        </p:grpSpPr>
        <p:pic>
          <p:nvPicPr>
            <p:cNvPr id="74" name="Google Shape;74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7948921" y="2000218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5" name="Google Shape;75;p4"/>
            <p:cNvGrpSpPr/>
            <p:nvPr/>
          </p:nvGrpSpPr>
          <p:grpSpPr>
            <a:xfrm flipH="1">
              <a:off x="7152344" y="1600887"/>
              <a:ext cx="1991656" cy="520699"/>
              <a:chOff x="0" y="0"/>
              <a:chExt cx="3429750" cy="896675"/>
            </a:xfrm>
          </p:grpSpPr>
          <p:pic>
            <p:nvPicPr>
              <p:cNvPr id="76" name="Google Shape;76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7" name="Google Shape;77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78" name="Google Shape;78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7948921" y="1198193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9" name="Google Shape;79;p4"/>
            <p:cNvGrpSpPr/>
            <p:nvPr/>
          </p:nvGrpSpPr>
          <p:grpSpPr>
            <a:xfrm flipH="1">
              <a:off x="5957394" y="798862"/>
              <a:ext cx="3186606" cy="520699"/>
              <a:chOff x="0" y="0"/>
              <a:chExt cx="5487525" cy="896675"/>
            </a:xfrm>
          </p:grpSpPr>
          <p:pic>
            <p:nvPicPr>
              <p:cNvPr id="80" name="Google Shape;80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1" name="Google Shape;81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2" name="Google Shape;82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3" name="Google Shape;83;p4"/>
            <p:cNvGrpSpPr/>
            <p:nvPr/>
          </p:nvGrpSpPr>
          <p:grpSpPr>
            <a:xfrm flipH="1">
              <a:off x="4363774" y="396118"/>
              <a:ext cx="4381854" cy="520735"/>
              <a:chOff x="0" y="0"/>
              <a:chExt cx="7545300" cy="896675"/>
            </a:xfrm>
          </p:grpSpPr>
          <p:pic>
            <p:nvPicPr>
              <p:cNvPr id="84" name="Google Shape;84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5" name="Google Shape;85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6" name="Google Shape;86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7" name="Google Shape;87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8" name="Google Shape;88;p4"/>
            <p:cNvGrpSpPr/>
            <p:nvPr/>
          </p:nvGrpSpPr>
          <p:grpSpPr>
            <a:xfrm flipH="1">
              <a:off x="4762146" y="-3213"/>
              <a:ext cx="4381854" cy="520735"/>
              <a:chOff x="0" y="0"/>
              <a:chExt cx="7545300" cy="896675"/>
            </a:xfrm>
          </p:grpSpPr>
          <p:pic>
            <p:nvPicPr>
              <p:cNvPr id="89" name="Google Shape;89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0" name="Google Shape;90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1" name="Google Shape;91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2" name="Google Shape;92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93" name="Google Shape;93;p4"/>
          <p:cNvGrpSpPr/>
          <p:nvPr/>
        </p:nvGrpSpPr>
        <p:grpSpPr>
          <a:xfrm>
            <a:off x="-3" y="2743188"/>
            <a:ext cx="4381556" cy="2524130"/>
            <a:chOff x="4364072" y="-3213"/>
            <a:chExt cx="4381556" cy="2524130"/>
          </a:xfrm>
        </p:grpSpPr>
        <p:grpSp>
          <p:nvGrpSpPr>
            <p:cNvPr id="94" name="Google Shape;94;p4"/>
            <p:cNvGrpSpPr/>
            <p:nvPr/>
          </p:nvGrpSpPr>
          <p:grpSpPr>
            <a:xfrm flipH="1">
              <a:off x="4364072" y="2000218"/>
              <a:ext cx="4381556" cy="520699"/>
              <a:chOff x="0" y="0"/>
              <a:chExt cx="7545300" cy="896675"/>
            </a:xfrm>
          </p:grpSpPr>
          <p:pic>
            <p:nvPicPr>
              <p:cNvPr id="95" name="Google Shape;95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6" name="Google Shape;96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7" name="Google Shape;97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8" name="Google Shape;98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9" name="Google Shape;99;p4"/>
            <p:cNvGrpSpPr/>
            <p:nvPr/>
          </p:nvGrpSpPr>
          <p:grpSpPr>
            <a:xfrm flipH="1">
              <a:off x="4762444" y="1600887"/>
              <a:ext cx="3186606" cy="520699"/>
              <a:chOff x="2057775" y="0"/>
              <a:chExt cx="5487525" cy="896675"/>
            </a:xfrm>
          </p:grpSpPr>
          <p:pic>
            <p:nvPicPr>
              <p:cNvPr id="100" name="Google Shape;100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1" name="Google Shape;101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2" name="Google Shape;102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3" name="Google Shape;103;p4"/>
            <p:cNvGrpSpPr/>
            <p:nvPr/>
          </p:nvGrpSpPr>
          <p:grpSpPr>
            <a:xfrm flipH="1">
              <a:off x="4364072" y="1198193"/>
              <a:ext cx="3186606" cy="520699"/>
              <a:chOff x="2057775" y="0"/>
              <a:chExt cx="5487525" cy="896675"/>
            </a:xfrm>
          </p:grpSpPr>
          <p:pic>
            <p:nvPicPr>
              <p:cNvPr id="104" name="Google Shape;104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5" name="Google Shape;105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6" name="Google Shape;106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07" name="Google Shape;107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4762444" y="798862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8" name="Google Shape;108;p4"/>
            <p:cNvGrpSpPr/>
            <p:nvPr/>
          </p:nvGrpSpPr>
          <p:grpSpPr>
            <a:xfrm flipH="1">
              <a:off x="4364072" y="396118"/>
              <a:ext cx="1991656" cy="520699"/>
              <a:chOff x="4115550" y="0"/>
              <a:chExt cx="3429750" cy="896675"/>
            </a:xfrm>
          </p:grpSpPr>
          <p:pic>
            <p:nvPicPr>
              <p:cNvPr id="109" name="Google Shape;109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0" name="Google Shape;110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11" name="Google Shape;111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4762444" y="-3213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2" name="Google Shape;112;p4"/>
          <p:cNvSpPr txBox="1">
            <a:spLocks noGrp="1"/>
          </p:cNvSpPr>
          <p:nvPr>
            <p:ph type="body" idx="1"/>
          </p:nvPr>
        </p:nvSpPr>
        <p:spPr>
          <a:xfrm>
            <a:off x="2487650" y="1218025"/>
            <a:ext cx="4168800" cy="2707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SzPts val="2400"/>
              <a:buFont typeface="Montserrat"/>
              <a:buChar char="❑"/>
              <a:defRPr sz="2400" b="1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81000" algn="ctr" rtl="0">
              <a:spcBef>
                <a:spcPts val="600"/>
              </a:spcBef>
              <a:spcAft>
                <a:spcPts val="0"/>
              </a:spcAft>
              <a:buSzPts val="2400"/>
              <a:buFont typeface="Montserrat"/>
              <a:buChar char="❏"/>
              <a:defRPr sz="2400" b="1"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81000" algn="ctr" rtl="0">
              <a:spcBef>
                <a:spcPts val="600"/>
              </a:spcBef>
              <a:spcAft>
                <a:spcPts val="0"/>
              </a:spcAft>
              <a:buSzPts val="2400"/>
              <a:buFont typeface="Montserrat"/>
              <a:buChar char="❏"/>
              <a:defRPr sz="2400" b="1"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81000" algn="ctr" rtl="0">
              <a:spcBef>
                <a:spcPts val="600"/>
              </a:spcBef>
              <a:spcAft>
                <a:spcPts val="0"/>
              </a:spcAft>
              <a:buSzPts val="2400"/>
              <a:buFont typeface="Montserrat"/>
              <a:buChar char="❏"/>
              <a:defRPr sz="2400" b="1"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81000" algn="ctr" rtl="0">
              <a:spcBef>
                <a:spcPts val="600"/>
              </a:spcBef>
              <a:spcAft>
                <a:spcPts val="0"/>
              </a:spcAft>
              <a:buSzPts val="2400"/>
              <a:buFont typeface="Montserrat"/>
              <a:buChar char="❏"/>
              <a:defRPr sz="2400" b="1"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81000" algn="ctr" rtl="0">
              <a:spcBef>
                <a:spcPts val="600"/>
              </a:spcBef>
              <a:spcAft>
                <a:spcPts val="0"/>
              </a:spcAft>
              <a:buSzPts val="2400"/>
              <a:buFont typeface="Montserrat"/>
              <a:buChar char="❏"/>
              <a:defRPr sz="2400" b="1"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81000" algn="ctr" rtl="0">
              <a:spcBef>
                <a:spcPts val="600"/>
              </a:spcBef>
              <a:spcAft>
                <a:spcPts val="0"/>
              </a:spcAft>
              <a:buSzPts val="2400"/>
              <a:buFont typeface="Montserrat"/>
              <a:buChar char="❏"/>
              <a:defRPr sz="2400" b="1"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81000" algn="ctr" rtl="0">
              <a:spcBef>
                <a:spcPts val="600"/>
              </a:spcBef>
              <a:spcAft>
                <a:spcPts val="0"/>
              </a:spcAft>
              <a:buSzPts val="2400"/>
              <a:buFont typeface="Montserrat"/>
              <a:buChar char="❏"/>
              <a:defRPr sz="2400" b="1"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81000" algn="ctr">
              <a:spcBef>
                <a:spcPts val="600"/>
              </a:spcBef>
              <a:spcAft>
                <a:spcPts val="0"/>
              </a:spcAft>
              <a:buSzPts val="2400"/>
              <a:buFont typeface="Montserrat"/>
              <a:buChar char="❏"/>
              <a:defRPr sz="24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3" name="Google Shape;113;p4"/>
          <p:cNvSpPr txBox="1">
            <a:spLocks noGrp="1"/>
          </p:cNvSpPr>
          <p:nvPr>
            <p:ph type="sldNum" idx="12"/>
          </p:nvPr>
        </p:nvSpPr>
        <p:spPr>
          <a:xfrm>
            <a:off x="8729400" y="4734075"/>
            <a:ext cx="414600" cy="40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5"/>
          <p:cNvGrpSpPr/>
          <p:nvPr/>
        </p:nvGrpSpPr>
        <p:grpSpPr>
          <a:xfrm flipH="1">
            <a:off x="4363774" y="-3213"/>
            <a:ext cx="4780226" cy="2116171"/>
            <a:chOff x="0" y="0"/>
            <a:chExt cx="5072935" cy="2245751"/>
          </a:xfrm>
        </p:grpSpPr>
        <p:pic>
          <p:nvPicPr>
            <p:cNvPr id="116" name="Google Shape;116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8" name="Google Shape;118;p5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119" name="Google Shape;119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0" name="Google Shape;120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1" name="Google Shape;121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2" name="Google Shape;122;p5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123" name="Google Shape;123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4" name="Google Shape;124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5" name="Google Shape;125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6" name="Google Shape;126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7" name="Google Shape;127;p5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128" name="Google Shape;128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9" name="Google Shape;129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0" name="Google Shape;130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1" name="Google Shape;131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32" name="Google Shape;132;p5"/>
          <p:cNvGrpSpPr/>
          <p:nvPr/>
        </p:nvGrpSpPr>
        <p:grpSpPr>
          <a:xfrm flipH="1">
            <a:off x="6" y="3953174"/>
            <a:ext cx="2390164" cy="1318453"/>
            <a:chOff x="6607482" y="3879952"/>
            <a:chExt cx="2536521" cy="1399186"/>
          </a:xfrm>
        </p:grpSpPr>
        <p:grpSp>
          <p:nvGrpSpPr>
            <p:cNvPr id="133" name="Google Shape;133;p5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134" name="Google Shape;134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5" name="Google Shape;135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36" name="Google Shape;136;p5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137" name="Google Shape;137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8" name="Google Shape;138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39" name="Google Shape;139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0" name="Google Shape;140;p5"/>
          <p:cNvSpPr txBox="1">
            <a:spLocks noGrp="1"/>
          </p:cNvSpPr>
          <p:nvPr>
            <p:ph type="title"/>
          </p:nvPr>
        </p:nvSpPr>
        <p:spPr>
          <a:xfrm>
            <a:off x="776450" y="402700"/>
            <a:ext cx="3587400" cy="85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5"/>
          <p:cNvSpPr txBox="1">
            <a:spLocks noGrp="1"/>
          </p:cNvSpPr>
          <p:nvPr>
            <p:ph type="body" idx="1"/>
          </p:nvPr>
        </p:nvSpPr>
        <p:spPr>
          <a:xfrm>
            <a:off x="776450" y="1524375"/>
            <a:ext cx="7591200" cy="2932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❑"/>
              <a:defRPr/>
            </a:lvl1pPr>
            <a:lvl2pPr marL="914400" lvl="1" indent="-355600">
              <a:spcBef>
                <a:spcPts val="600"/>
              </a:spcBef>
              <a:spcAft>
                <a:spcPts val="0"/>
              </a:spcAft>
              <a:buSzPts val="2000"/>
              <a:buChar char="❏"/>
              <a:defRPr/>
            </a:lvl2pPr>
            <a:lvl3pPr marL="1371600" lvl="2" indent="-355600">
              <a:spcBef>
                <a:spcPts val="600"/>
              </a:spcBef>
              <a:spcAft>
                <a:spcPts val="0"/>
              </a:spcAft>
              <a:buSzPts val="2000"/>
              <a:buChar char="❏"/>
              <a:defRPr/>
            </a:lvl3pPr>
            <a:lvl4pPr marL="1828800" lvl="3" indent="-355600">
              <a:spcBef>
                <a:spcPts val="600"/>
              </a:spcBef>
              <a:spcAft>
                <a:spcPts val="0"/>
              </a:spcAft>
              <a:buSzPts val="2000"/>
              <a:buChar char="❏"/>
              <a:defRPr/>
            </a:lvl4pPr>
            <a:lvl5pPr marL="2286000" lvl="4" indent="-355600">
              <a:spcBef>
                <a:spcPts val="600"/>
              </a:spcBef>
              <a:spcAft>
                <a:spcPts val="0"/>
              </a:spcAft>
              <a:buSzPts val="2000"/>
              <a:buChar char="❏"/>
              <a:defRPr/>
            </a:lvl5pPr>
            <a:lvl6pPr marL="2743200" lvl="5" indent="-355600">
              <a:spcBef>
                <a:spcPts val="600"/>
              </a:spcBef>
              <a:spcAft>
                <a:spcPts val="0"/>
              </a:spcAft>
              <a:buSzPts val="2000"/>
              <a:buChar char="❏"/>
              <a:defRPr/>
            </a:lvl6pPr>
            <a:lvl7pPr marL="3200400" lvl="6" indent="-355600">
              <a:spcBef>
                <a:spcPts val="600"/>
              </a:spcBef>
              <a:spcAft>
                <a:spcPts val="0"/>
              </a:spcAft>
              <a:buSzPts val="2000"/>
              <a:buChar char="❏"/>
              <a:defRPr/>
            </a:lvl7pPr>
            <a:lvl8pPr marL="3657600" lvl="7" indent="-355600">
              <a:spcBef>
                <a:spcPts val="600"/>
              </a:spcBef>
              <a:spcAft>
                <a:spcPts val="0"/>
              </a:spcAft>
              <a:buSzPts val="2000"/>
              <a:buChar char="❏"/>
              <a:defRPr/>
            </a:lvl8pPr>
            <a:lvl9pPr marL="4114800" lvl="8" indent="-355600">
              <a:spcBef>
                <a:spcPts val="600"/>
              </a:spcBef>
              <a:spcAft>
                <a:spcPts val="0"/>
              </a:spcAft>
              <a:buSzPts val="2000"/>
              <a:buChar char="❏"/>
              <a:defRPr/>
            </a:lvl9pPr>
          </a:lstStyle>
          <a:p>
            <a:endParaRPr/>
          </a:p>
        </p:txBody>
      </p:sp>
      <p:sp>
        <p:nvSpPr>
          <p:cNvPr id="142" name="Google Shape;142;p5"/>
          <p:cNvSpPr txBox="1">
            <a:spLocks noGrp="1"/>
          </p:cNvSpPr>
          <p:nvPr>
            <p:ph type="sldNum" idx="12"/>
          </p:nvPr>
        </p:nvSpPr>
        <p:spPr>
          <a:xfrm>
            <a:off x="8729400" y="4734075"/>
            <a:ext cx="414600" cy="40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oogle Shape;144;p6"/>
          <p:cNvGrpSpPr/>
          <p:nvPr/>
        </p:nvGrpSpPr>
        <p:grpSpPr>
          <a:xfrm flipH="1">
            <a:off x="4363774" y="-3213"/>
            <a:ext cx="4780226" cy="2116171"/>
            <a:chOff x="0" y="0"/>
            <a:chExt cx="5072935" cy="2245751"/>
          </a:xfrm>
        </p:grpSpPr>
        <p:pic>
          <p:nvPicPr>
            <p:cNvPr id="145" name="Google Shape;145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" name="Google Shape;146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7" name="Google Shape;147;p6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148" name="Google Shape;148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9" name="Google Shape;149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0" name="Google Shape;150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1" name="Google Shape;151;p6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152" name="Google Shape;152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3" name="Google Shape;153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4" name="Google Shape;154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5" name="Google Shape;155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6" name="Google Shape;156;p6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157" name="Google Shape;157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8" name="Google Shape;158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9" name="Google Shape;159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0" name="Google Shape;160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61" name="Google Shape;161;p6"/>
          <p:cNvGrpSpPr/>
          <p:nvPr/>
        </p:nvGrpSpPr>
        <p:grpSpPr>
          <a:xfrm flipH="1">
            <a:off x="6" y="3953174"/>
            <a:ext cx="2390164" cy="1318453"/>
            <a:chOff x="6607482" y="3879952"/>
            <a:chExt cx="2536521" cy="1399186"/>
          </a:xfrm>
        </p:grpSpPr>
        <p:grpSp>
          <p:nvGrpSpPr>
            <p:cNvPr id="162" name="Google Shape;162;p6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163" name="Google Shape;163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4" name="Google Shape;164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65" name="Google Shape;165;p6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166" name="Google Shape;166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7" name="Google Shape;167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68" name="Google Shape;168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9" name="Google Shape;169;p6"/>
          <p:cNvSpPr txBox="1">
            <a:spLocks noGrp="1"/>
          </p:cNvSpPr>
          <p:nvPr>
            <p:ph type="title"/>
          </p:nvPr>
        </p:nvSpPr>
        <p:spPr>
          <a:xfrm>
            <a:off x="776450" y="402700"/>
            <a:ext cx="3587400" cy="85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6"/>
          <p:cNvSpPr txBox="1">
            <a:spLocks noGrp="1"/>
          </p:cNvSpPr>
          <p:nvPr>
            <p:ph type="body" idx="1"/>
          </p:nvPr>
        </p:nvSpPr>
        <p:spPr>
          <a:xfrm>
            <a:off x="776450" y="1524375"/>
            <a:ext cx="3587400" cy="307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❑"/>
              <a:defRPr/>
            </a:lvl1pPr>
            <a:lvl2pPr marL="914400" lvl="1" indent="-355600">
              <a:spcBef>
                <a:spcPts val="600"/>
              </a:spcBef>
              <a:spcAft>
                <a:spcPts val="0"/>
              </a:spcAft>
              <a:buSzPts val="2000"/>
              <a:buChar char="❏"/>
              <a:defRPr/>
            </a:lvl2pPr>
            <a:lvl3pPr marL="1371600" lvl="2" indent="-355600">
              <a:spcBef>
                <a:spcPts val="600"/>
              </a:spcBef>
              <a:spcAft>
                <a:spcPts val="0"/>
              </a:spcAft>
              <a:buSzPts val="2000"/>
              <a:buChar char="❏"/>
              <a:defRPr/>
            </a:lvl3pPr>
            <a:lvl4pPr marL="1828800" lvl="3" indent="-355600">
              <a:spcBef>
                <a:spcPts val="600"/>
              </a:spcBef>
              <a:spcAft>
                <a:spcPts val="0"/>
              </a:spcAft>
              <a:buSzPts val="2000"/>
              <a:buChar char="❏"/>
              <a:defRPr/>
            </a:lvl4pPr>
            <a:lvl5pPr marL="2286000" lvl="4" indent="-355600">
              <a:spcBef>
                <a:spcPts val="600"/>
              </a:spcBef>
              <a:spcAft>
                <a:spcPts val="0"/>
              </a:spcAft>
              <a:buSzPts val="2000"/>
              <a:buChar char="❏"/>
              <a:defRPr/>
            </a:lvl5pPr>
            <a:lvl6pPr marL="2743200" lvl="5" indent="-355600">
              <a:spcBef>
                <a:spcPts val="600"/>
              </a:spcBef>
              <a:spcAft>
                <a:spcPts val="0"/>
              </a:spcAft>
              <a:buSzPts val="2000"/>
              <a:buChar char="❏"/>
              <a:defRPr/>
            </a:lvl6pPr>
            <a:lvl7pPr marL="3200400" lvl="6" indent="-355600">
              <a:spcBef>
                <a:spcPts val="600"/>
              </a:spcBef>
              <a:spcAft>
                <a:spcPts val="0"/>
              </a:spcAft>
              <a:buSzPts val="2000"/>
              <a:buChar char="❏"/>
              <a:defRPr/>
            </a:lvl7pPr>
            <a:lvl8pPr marL="3657600" lvl="7" indent="-355600">
              <a:spcBef>
                <a:spcPts val="600"/>
              </a:spcBef>
              <a:spcAft>
                <a:spcPts val="0"/>
              </a:spcAft>
              <a:buSzPts val="2000"/>
              <a:buChar char="❏"/>
              <a:defRPr/>
            </a:lvl8pPr>
            <a:lvl9pPr marL="4114800" lvl="8" indent="-355600">
              <a:spcBef>
                <a:spcPts val="600"/>
              </a:spcBef>
              <a:spcAft>
                <a:spcPts val="0"/>
              </a:spcAft>
              <a:buSzPts val="2000"/>
              <a:buChar char="❏"/>
              <a:defRPr/>
            </a:lvl9pPr>
          </a:lstStyle>
          <a:p>
            <a:endParaRPr/>
          </a:p>
        </p:txBody>
      </p:sp>
      <p:sp>
        <p:nvSpPr>
          <p:cNvPr id="171" name="Google Shape;171;p6"/>
          <p:cNvSpPr txBox="1">
            <a:spLocks noGrp="1"/>
          </p:cNvSpPr>
          <p:nvPr>
            <p:ph type="body" idx="2"/>
          </p:nvPr>
        </p:nvSpPr>
        <p:spPr>
          <a:xfrm>
            <a:off x="4780150" y="1524375"/>
            <a:ext cx="3587400" cy="307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❑"/>
              <a:defRPr/>
            </a:lvl1pPr>
            <a:lvl2pPr marL="914400" lvl="1" indent="-355600">
              <a:spcBef>
                <a:spcPts val="600"/>
              </a:spcBef>
              <a:spcAft>
                <a:spcPts val="0"/>
              </a:spcAft>
              <a:buSzPts val="2000"/>
              <a:buChar char="❏"/>
              <a:defRPr/>
            </a:lvl2pPr>
            <a:lvl3pPr marL="1371600" lvl="2" indent="-355600">
              <a:spcBef>
                <a:spcPts val="600"/>
              </a:spcBef>
              <a:spcAft>
                <a:spcPts val="0"/>
              </a:spcAft>
              <a:buSzPts val="2000"/>
              <a:buChar char="❏"/>
              <a:defRPr/>
            </a:lvl3pPr>
            <a:lvl4pPr marL="1828800" lvl="3" indent="-355600">
              <a:spcBef>
                <a:spcPts val="600"/>
              </a:spcBef>
              <a:spcAft>
                <a:spcPts val="0"/>
              </a:spcAft>
              <a:buSzPts val="2000"/>
              <a:buChar char="❏"/>
              <a:defRPr/>
            </a:lvl4pPr>
            <a:lvl5pPr marL="2286000" lvl="4" indent="-355600">
              <a:spcBef>
                <a:spcPts val="600"/>
              </a:spcBef>
              <a:spcAft>
                <a:spcPts val="0"/>
              </a:spcAft>
              <a:buSzPts val="2000"/>
              <a:buChar char="❏"/>
              <a:defRPr/>
            </a:lvl5pPr>
            <a:lvl6pPr marL="2743200" lvl="5" indent="-355600">
              <a:spcBef>
                <a:spcPts val="600"/>
              </a:spcBef>
              <a:spcAft>
                <a:spcPts val="0"/>
              </a:spcAft>
              <a:buSzPts val="2000"/>
              <a:buChar char="❏"/>
              <a:defRPr/>
            </a:lvl6pPr>
            <a:lvl7pPr marL="3200400" lvl="6" indent="-355600">
              <a:spcBef>
                <a:spcPts val="600"/>
              </a:spcBef>
              <a:spcAft>
                <a:spcPts val="0"/>
              </a:spcAft>
              <a:buSzPts val="2000"/>
              <a:buChar char="❏"/>
              <a:defRPr/>
            </a:lvl7pPr>
            <a:lvl8pPr marL="3657600" lvl="7" indent="-355600">
              <a:spcBef>
                <a:spcPts val="600"/>
              </a:spcBef>
              <a:spcAft>
                <a:spcPts val="0"/>
              </a:spcAft>
              <a:buSzPts val="2000"/>
              <a:buChar char="❏"/>
              <a:defRPr/>
            </a:lvl8pPr>
            <a:lvl9pPr marL="4114800" lvl="8" indent="-355600">
              <a:spcBef>
                <a:spcPts val="600"/>
              </a:spcBef>
              <a:spcAft>
                <a:spcPts val="0"/>
              </a:spcAft>
              <a:buSzPts val="2000"/>
              <a:buChar char="❏"/>
              <a:defRPr/>
            </a:lvl9pPr>
          </a:lstStyle>
          <a:p>
            <a:endParaRPr/>
          </a:p>
        </p:txBody>
      </p:sp>
      <p:sp>
        <p:nvSpPr>
          <p:cNvPr id="172" name="Google Shape;172;p6"/>
          <p:cNvSpPr txBox="1">
            <a:spLocks noGrp="1"/>
          </p:cNvSpPr>
          <p:nvPr>
            <p:ph type="sldNum" idx="12"/>
          </p:nvPr>
        </p:nvSpPr>
        <p:spPr>
          <a:xfrm>
            <a:off x="8729400" y="4734075"/>
            <a:ext cx="414600" cy="40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oogle Shape;205;p8"/>
          <p:cNvGrpSpPr/>
          <p:nvPr/>
        </p:nvGrpSpPr>
        <p:grpSpPr>
          <a:xfrm flipH="1">
            <a:off x="4363774" y="-3213"/>
            <a:ext cx="4780226" cy="2116171"/>
            <a:chOff x="0" y="0"/>
            <a:chExt cx="5072935" cy="2245751"/>
          </a:xfrm>
        </p:grpSpPr>
        <p:pic>
          <p:nvPicPr>
            <p:cNvPr id="206" name="Google Shape;206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7" name="Google Shape;207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8" name="Google Shape;208;p8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209" name="Google Shape;209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0" name="Google Shape;210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1" name="Google Shape;211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2" name="Google Shape;212;p8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213" name="Google Shape;213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4" name="Google Shape;214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5" name="Google Shape;215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6" name="Google Shape;216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7" name="Google Shape;217;p8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218" name="Google Shape;218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9" name="Google Shape;219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0" name="Google Shape;220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1" name="Google Shape;221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22" name="Google Shape;222;p8"/>
          <p:cNvGrpSpPr/>
          <p:nvPr/>
        </p:nvGrpSpPr>
        <p:grpSpPr>
          <a:xfrm flipH="1">
            <a:off x="6" y="3953174"/>
            <a:ext cx="2390164" cy="1318453"/>
            <a:chOff x="6607482" y="3879952"/>
            <a:chExt cx="2536521" cy="1399186"/>
          </a:xfrm>
        </p:grpSpPr>
        <p:grpSp>
          <p:nvGrpSpPr>
            <p:cNvPr id="223" name="Google Shape;223;p8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224" name="Google Shape;224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5" name="Google Shape;225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26" name="Google Shape;226;p8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227" name="Google Shape;227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8" name="Google Shape;228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29" name="Google Shape;229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0" name="Google Shape;230;p8"/>
          <p:cNvSpPr txBox="1">
            <a:spLocks noGrp="1"/>
          </p:cNvSpPr>
          <p:nvPr>
            <p:ph type="title"/>
          </p:nvPr>
        </p:nvSpPr>
        <p:spPr>
          <a:xfrm>
            <a:off x="776450" y="402700"/>
            <a:ext cx="3587400" cy="85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8"/>
          <p:cNvSpPr txBox="1">
            <a:spLocks noGrp="1"/>
          </p:cNvSpPr>
          <p:nvPr>
            <p:ph type="sldNum" idx="12"/>
          </p:nvPr>
        </p:nvSpPr>
        <p:spPr>
          <a:xfrm>
            <a:off x="8729400" y="4734075"/>
            <a:ext cx="414600" cy="40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big emboss" type="blank">
  <p:cSld name="BLANK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0"/>
          <p:cNvSpPr txBox="1">
            <a:spLocks noGrp="1"/>
          </p:cNvSpPr>
          <p:nvPr>
            <p:ph type="sldNum" idx="12"/>
          </p:nvPr>
        </p:nvSpPr>
        <p:spPr>
          <a:xfrm>
            <a:off x="8729400" y="4734075"/>
            <a:ext cx="414600" cy="40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  <p:grpSp>
        <p:nvGrpSpPr>
          <p:cNvPr id="262" name="Google Shape;262;p10"/>
          <p:cNvGrpSpPr/>
          <p:nvPr/>
        </p:nvGrpSpPr>
        <p:grpSpPr>
          <a:xfrm flipH="1">
            <a:off x="5714250" y="0"/>
            <a:ext cx="3429750" cy="3643925"/>
            <a:chOff x="0" y="0"/>
            <a:chExt cx="3429750" cy="3643925"/>
          </a:xfrm>
        </p:grpSpPr>
        <p:pic>
          <p:nvPicPr>
            <p:cNvPr id="263" name="Google Shape;263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2747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4" name="Google Shape;264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75" y="2061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5" name="Google Shape;265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373625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6" name="Google Shape;266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75" y="687625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7" name="Google Shape;267;p10"/>
            <p:cNvGrpSpPr/>
            <p:nvPr/>
          </p:nvGrpSpPr>
          <p:grpSpPr>
            <a:xfrm>
              <a:off x="0" y="0"/>
              <a:ext cx="3429750" cy="896675"/>
              <a:chOff x="0" y="0"/>
              <a:chExt cx="3429750" cy="896675"/>
            </a:xfrm>
          </p:grpSpPr>
          <p:pic>
            <p:nvPicPr>
              <p:cNvPr id="268" name="Google Shape;268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9" name="Google Shape;269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70" name="Google Shape;270;p10"/>
          <p:cNvGrpSpPr/>
          <p:nvPr/>
        </p:nvGrpSpPr>
        <p:grpSpPr>
          <a:xfrm flipH="1">
            <a:off x="0" y="3095415"/>
            <a:ext cx="5487525" cy="2270300"/>
            <a:chOff x="2743750" y="2061250"/>
            <a:chExt cx="5487525" cy="2270300"/>
          </a:xfrm>
        </p:grpSpPr>
        <p:grpSp>
          <p:nvGrpSpPr>
            <p:cNvPr id="271" name="Google Shape;271;p10"/>
            <p:cNvGrpSpPr/>
            <p:nvPr/>
          </p:nvGrpSpPr>
          <p:grpSpPr>
            <a:xfrm>
              <a:off x="2743750" y="3434875"/>
              <a:ext cx="5487525" cy="896675"/>
              <a:chOff x="2057775" y="0"/>
              <a:chExt cx="5487525" cy="896675"/>
            </a:xfrm>
          </p:grpSpPr>
          <p:pic>
            <p:nvPicPr>
              <p:cNvPr id="272" name="Google Shape;272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3" name="Google Shape;273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4" name="Google Shape;274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75" name="Google Shape;275;p10"/>
            <p:cNvGrpSpPr/>
            <p:nvPr/>
          </p:nvGrpSpPr>
          <p:grpSpPr>
            <a:xfrm>
              <a:off x="4115550" y="2747250"/>
              <a:ext cx="3429750" cy="896675"/>
              <a:chOff x="4115550" y="0"/>
              <a:chExt cx="3429750" cy="896675"/>
            </a:xfrm>
          </p:grpSpPr>
          <p:pic>
            <p:nvPicPr>
              <p:cNvPr id="276" name="Google Shape;276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7" name="Google Shape;277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78" name="Google Shape;278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300" y="2061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>
          <a:gsLst>
            <a:gs pos="0">
              <a:schemeClr val="lt1"/>
            </a:gs>
            <a:gs pos="44000">
              <a:schemeClr val="lt2"/>
            </a:gs>
            <a:gs pos="72000">
              <a:schemeClr val="lt2"/>
            </a:gs>
            <a:gs pos="100000">
              <a:srgbClr val="D0D8E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76450" y="402700"/>
            <a:ext cx="3587400" cy="8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76450" y="1524375"/>
            <a:ext cx="7591200" cy="29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❑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729400" y="4734075"/>
            <a:ext cx="414600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buNone/>
              <a:defRPr sz="13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algn="ctr">
              <a:buNone/>
              <a:defRPr sz="13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algn="ctr">
              <a:buNone/>
              <a:defRPr sz="13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algn="ctr">
              <a:buNone/>
              <a:defRPr sz="13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algn="ctr">
              <a:buNone/>
              <a:defRPr sz="13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algn="ctr">
              <a:buNone/>
              <a:defRPr sz="13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algn="ctr">
              <a:buNone/>
              <a:defRPr sz="13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algn="ctr">
              <a:buNone/>
              <a:defRPr sz="13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algn="ctr">
              <a:buNone/>
              <a:defRPr sz="13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4" r:id="rId5"/>
    <p:sldLayoutId id="2147483656" r:id="rId6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1.png"/><Relationship Id="rId5" Type="http://schemas.openxmlformats.org/officeDocument/2006/relationships/image" Target="../media/image3.emf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1.png"/><Relationship Id="rId5" Type="http://schemas.openxmlformats.org/officeDocument/2006/relationships/image" Target="../media/image3.emf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1.png"/><Relationship Id="rId5" Type="http://schemas.openxmlformats.org/officeDocument/2006/relationships/image" Target="../media/image3.emf"/><Relationship Id="rId4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emagister.com/subvencionados/barcelona-activa-tps-88888.htm" TargetMode="Externa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hyperlink" Target="https://barcelonactiva.barcelona/covid19/ca/?category%5b0%5d=53" TargetMode="External"/><Relationship Id="rId5" Type="http://schemas.openxmlformats.org/officeDocument/2006/relationships/hyperlink" Target="https://mooc.es/" TargetMode="External"/><Relationship Id="rId4" Type="http://schemas.openxmlformats.org/officeDocument/2006/relationships/hyperlink" Target="https://www.fundae.es/digitalizate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em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1.png"/><Relationship Id="rId5" Type="http://schemas.openxmlformats.org/officeDocument/2006/relationships/image" Target="../media/image3.emf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2"/>
          <p:cNvSpPr txBox="1">
            <a:spLocks noGrp="1"/>
          </p:cNvSpPr>
          <p:nvPr>
            <p:ph type="ctrTitle"/>
          </p:nvPr>
        </p:nvSpPr>
        <p:spPr>
          <a:xfrm>
            <a:off x="3203848" y="771550"/>
            <a:ext cx="50733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>
                <a:solidFill>
                  <a:srgbClr val="C00000"/>
                </a:solidFill>
              </a:rPr>
              <a:t>TARRAGONA IMPULSA</a:t>
            </a:r>
            <a:endParaRPr dirty="0">
              <a:solidFill>
                <a:srgbClr val="C0000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707654"/>
            <a:ext cx="1560947" cy="172819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34004"/>
            <a:ext cx="9144000" cy="633241"/>
          </a:xfrm>
          <a:prstGeom prst="rect">
            <a:avLst/>
          </a:prstGeom>
        </p:spPr>
      </p:pic>
    </p:spTree>
  </p:cSld>
  <p:clrMapOvr>
    <a:masterClrMapping/>
  </p:clrMapOvr>
  <p:transition advClick="0" advTm="3000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número de diapositiva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 lang="es-ES"/>
          </a:p>
        </p:txBody>
      </p:sp>
      <p:sp>
        <p:nvSpPr>
          <p:cNvPr id="6" name="1 Marcador de texto"/>
          <p:cNvSpPr>
            <a:spLocks noGrp="1"/>
          </p:cNvSpPr>
          <p:nvPr>
            <p:ph type="body" idx="1"/>
          </p:nvPr>
        </p:nvSpPr>
        <p:spPr>
          <a:xfrm>
            <a:off x="899592" y="195486"/>
            <a:ext cx="6912768" cy="4608512"/>
          </a:xfrm>
        </p:spPr>
        <p:txBody>
          <a:bodyPr anchor="t"/>
          <a:lstStyle/>
          <a:p>
            <a:pPr>
              <a:buNone/>
            </a:pPr>
            <a:r>
              <a:rPr lang="es-ES" dirty="0">
                <a:solidFill>
                  <a:srgbClr val="C00000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NOVES OPORTUNITATS  FASE 1</a:t>
            </a:r>
          </a:p>
          <a:p>
            <a:pPr>
              <a:buNone/>
            </a:pPr>
            <a:r>
              <a:rPr lang="es-ES" sz="1600" b="0" dirty="0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(</a:t>
            </a:r>
            <a:r>
              <a:rPr lang="es-ES" sz="1600" b="0" dirty="0" err="1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Àrea</a:t>
            </a:r>
            <a:r>
              <a:rPr lang="es-ES" sz="1600" b="0" dirty="0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 </a:t>
            </a:r>
            <a:r>
              <a:rPr lang="es-ES" sz="1600" b="0" dirty="0" err="1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influència</a:t>
            </a:r>
            <a:r>
              <a:rPr lang="es-ES" sz="1600" b="0" dirty="0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 </a:t>
            </a:r>
            <a:r>
              <a:rPr lang="es-ES" sz="1600" b="0" dirty="0" err="1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municipi</a:t>
            </a:r>
            <a:r>
              <a:rPr lang="es-ES" sz="1600" b="0" dirty="0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 Tarragona per </a:t>
            </a:r>
            <a:r>
              <a:rPr lang="es-ES" sz="1600" b="0" dirty="0" err="1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treballs</a:t>
            </a:r>
            <a:r>
              <a:rPr lang="es-ES" sz="1600" b="0" dirty="0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 de </a:t>
            </a:r>
            <a:r>
              <a:rPr lang="es-ES" sz="1600" b="0" dirty="0" err="1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mitja-baixa</a:t>
            </a:r>
            <a:r>
              <a:rPr lang="es-ES" sz="1600" b="0" dirty="0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 i </a:t>
            </a:r>
            <a:r>
              <a:rPr lang="es-ES" sz="1600" b="0" dirty="0" err="1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baixa</a:t>
            </a:r>
            <a:r>
              <a:rPr lang="es-ES" sz="1600" b="0" dirty="0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 </a:t>
            </a:r>
            <a:r>
              <a:rPr lang="es-ES" sz="1600" b="0" dirty="0" err="1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qualificació</a:t>
            </a:r>
            <a:r>
              <a:rPr lang="es-ES" sz="1600" b="0" dirty="0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)</a:t>
            </a:r>
          </a:p>
          <a:p>
            <a:pPr>
              <a:buNone/>
            </a:pPr>
            <a:endParaRPr lang="es-ES" sz="1600" dirty="0">
              <a:solidFill>
                <a:schemeClr val="tx1"/>
              </a:solidFill>
              <a:latin typeface="Calibri" panose="020F0502020204030204" pitchFamily="34" charset="0"/>
              <a:ea typeface="Montserrat Light"/>
              <a:cs typeface="Calibri" panose="020F0502020204030204" pitchFamily="34" charset="0"/>
              <a:sym typeface="Montserrat Light"/>
            </a:endParaRPr>
          </a:p>
          <a:p>
            <a:pPr>
              <a:buNone/>
            </a:pPr>
            <a:endParaRPr lang="es-ES" sz="1600" dirty="0">
              <a:solidFill>
                <a:schemeClr val="tx1"/>
              </a:solidFill>
              <a:latin typeface="Calibri" panose="020F0502020204030204" pitchFamily="34" charset="0"/>
              <a:ea typeface="Montserrat Light"/>
              <a:cs typeface="Calibri" panose="020F0502020204030204" pitchFamily="34" charset="0"/>
              <a:sym typeface="Montserrat Light"/>
            </a:endParaRPr>
          </a:p>
          <a:p>
            <a:pPr>
              <a:buNone/>
            </a:pPr>
            <a:endParaRPr lang="es-ES" dirty="0">
              <a:solidFill>
                <a:srgbClr val="C00000"/>
              </a:solidFill>
              <a:latin typeface="Calibri" panose="020F0502020204030204" pitchFamily="34" charset="0"/>
              <a:ea typeface="Montserrat Light"/>
              <a:cs typeface="Calibri" panose="020F0502020204030204" pitchFamily="34" charset="0"/>
              <a:sym typeface="Montserrat Light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1115616" y="1347614"/>
            <a:ext cx="6768752" cy="338437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63538" lvl="1" indent="-363538"/>
            <a:r>
              <a:rPr lang="es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	</a:t>
            </a:r>
            <a:r>
              <a:rPr lang="es-ES" sz="24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FASE 1:  ÀREA SANITÀRIA</a:t>
            </a:r>
            <a:endParaRPr lang="es-ES" sz="16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63538" lvl="1" indent="-363538"/>
            <a:endParaRPr lang="es-ES" sz="16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176213" lvl="1" indent="187325">
              <a:buFont typeface="Arial" pitchFamily="34" charset="0"/>
              <a:buChar char="•"/>
            </a:pPr>
            <a:r>
              <a:rPr lang="ca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PREVENCIÓ RISCOS LABORALS: nous sistemes de protecció</a:t>
            </a:r>
          </a:p>
          <a:p>
            <a:pPr marL="176213" lvl="1" indent="187325">
              <a:buFont typeface="Arial" pitchFamily="34" charset="0"/>
              <a:buChar char="•"/>
            </a:pPr>
            <a:endParaRPr lang="ca-ES" sz="16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176213" lvl="1" indent="187325">
              <a:buFont typeface="Arial" pitchFamily="34" charset="0"/>
              <a:buChar char="•"/>
            </a:pPr>
            <a:r>
              <a:rPr lang="ca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ASSISTÈNCIA  A COL·LECTIUS VULNERABLES: en entitats i a domicili</a:t>
            </a:r>
          </a:p>
          <a:p>
            <a:pPr marL="176213" lvl="1" indent="187325">
              <a:buFont typeface="Arial" pitchFamily="34" charset="0"/>
              <a:buChar char="•"/>
            </a:pPr>
            <a:endParaRPr lang="ca-ES" sz="16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176213" lvl="1" indent="187325">
              <a:buFont typeface="Arial" pitchFamily="34" charset="0"/>
              <a:buChar char="•"/>
            </a:pPr>
            <a:r>
              <a:rPr lang="ca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SERVEIS SANITARIS: àrea gerontologia </a:t>
            </a:r>
          </a:p>
          <a:p>
            <a:pPr marL="176213" lvl="1" indent="187325">
              <a:buFont typeface="Arial" pitchFamily="34" charset="0"/>
              <a:buChar char="•"/>
            </a:pPr>
            <a:endParaRPr lang="ca-ES" sz="16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176213" lvl="1" indent="187325">
              <a:buFont typeface="Arial" pitchFamily="34" charset="0"/>
              <a:buChar char="•"/>
            </a:pPr>
            <a:r>
              <a:rPr lang="ca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NETEJA: espais públics i privats, bugaderies, desinfecció espais</a:t>
            </a:r>
          </a:p>
          <a:p>
            <a:pPr marL="176213" lvl="1" indent="187325"/>
            <a:endParaRPr lang="ca-ES" sz="16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176213" lvl="1" indent="187325">
              <a:buFont typeface="Arial" pitchFamily="34" charset="0"/>
              <a:buChar char="•"/>
            </a:pPr>
            <a:r>
              <a:rPr lang="ca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Negocis adaptats al TELETREBALL i de suport administratiu</a:t>
            </a:r>
          </a:p>
          <a:p>
            <a:pPr algn="ctr"/>
            <a:endParaRPr lang="es-ES" b="1" dirty="0">
              <a:solidFill>
                <a:schemeClr val="tx1"/>
              </a:solidFill>
            </a:endParaRPr>
          </a:p>
        </p:txBody>
      </p:sp>
      <p:pic>
        <p:nvPicPr>
          <p:cNvPr id="2" name="novesF!">
            <a:hlinkClick r:id="" action="ppaction://media"/>
            <a:extLst>
              <a:ext uri="{FF2B5EF4-FFF2-40B4-BE49-F238E27FC236}">
                <a16:creationId xmlns:a16="http://schemas.microsoft.com/office/drawing/2014/main" id="{F3C3A233-D21E-495E-8B93-1B4DD125B1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17000">
        <p:fade/>
      </p:transition>
    </mc:Choice>
    <mc:Fallback xmlns="">
      <p:transition spd="med" advClick="0" advTm="11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4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número de diapositiva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 lang="es-ES"/>
          </a:p>
        </p:txBody>
      </p:sp>
      <p:sp>
        <p:nvSpPr>
          <p:cNvPr id="6" name="1 Marcador de texto"/>
          <p:cNvSpPr>
            <a:spLocks noGrp="1"/>
          </p:cNvSpPr>
          <p:nvPr>
            <p:ph type="body" idx="1"/>
          </p:nvPr>
        </p:nvSpPr>
        <p:spPr>
          <a:xfrm>
            <a:off x="899592" y="195486"/>
            <a:ext cx="6912768" cy="4608512"/>
          </a:xfrm>
        </p:spPr>
        <p:txBody>
          <a:bodyPr anchor="t"/>
          <a:lstStyle/>
          <a:p>
            <a:pPr>
              <a:buNone/>
            </a:pPr>
            <a:r>
              <a:rPr lang="es-ES" dirty="0">
                <a:solidFill>
                  <a:srgbClr val="C00000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NOVES OPORTUNITATS  FASE 1</a:t>
            </a:r>
          </a:p>
          <a:p>
            <a:pPr>
              <a:buNone/>
            </a:pPr>
            <a:r>
              <a:rPr lang="es-ES" sz="1600" b="0" dirty="0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(</a:t>
            </a:r>
            <a:r>
              <a:rPr lang="es-ES" sz="1600" b="0" dirty="0" err="1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Àrea</a:t>
            </a:r>
            <a:r>
              <a:rPr lang="es-ES" sz="1600" b="0" dirty="0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 </a:t>
            </a:r>
            <a:r>
              <a:rPr lang="es-ES" sz="1600" b="0" dirty="0" err="1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influència</a:t>
            </a:r>
            <a:r>
              <a:rPr lang="es-ES" sz="1600" b="0" dirty="0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 </a:t>
            </a:r>
            <a:r>
              <a:rPr lang="es-ES" sz="1600" b="0" dirty="0" err="1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municipi</a:t>
            </a:r>
            <a:r>
              <a:rPr lang="es-ES" sz="1600" b="0" dirty="0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 Tarragona per </a:t>
            </a:r>
            <a:r>
              <a:rPr lang="es-ES" sz="1600" b="0" dirty="0" err="1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treballs</a:t>
            </a:r>
            <a:r>
              <a:rPr lang="es-ES" sz="1600" b="0" dirty="0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 de </a:t>
            </a:r>
            <a:r>
              <a:rPr lang="es-ES" sz="1600" b="0" dirty="0" err="1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mitja-baixa</a:t>
            </a:r>
            <a:r>
              <a:rPr lang="es-ES" sz="1600" b="0" dirty="0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 i </a:t>
            </a:r>
            <a:r>
              <a:rPr lang="es-ES" sz="1600" b="0" dirty="0" err="1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baixa</a:t>
            </a:r>
            <a:r>
              <a:rPr lang="es-ES" sz="1600" b="0" dirty="0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 </a:t>
            </a:r>
            <a:r>
              <a:rPr lang="es-ES" sz="1600" b="0" dirty="0" err="1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qualificació</a:t>
            </a:r>
            <a:r>
              <a:rPr lang="es-ES" sz="1600" b="0" dirty="0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)</a:t>
            </a:r>
          </a:p>
          <a:p>
            <a:pPr>
              <a:buNone/>
            </a:pPr>
            <a:endParaRPr lang="es-ES" sz="1600" dirty="0">
              <a:solidFill>
                <a:schemeClr val="tx1"/>
              </a:solidFill>
              <a:latin typeface="Calibri" panose="020F0502020204030204" pitchFamily="34" charset="0"/>
              <a:ea typeface="Montserrat Light"/>
              <a:cs typeface="Calibri" panose="020F0502020204030204" pitchFamily="34" charset="0"/>
              <a:sym typeface="Montserrat Light"/>
            </a:endParaRPr>
          </a:p>
          <a:p>
            <a:pPr>
              <a:buNone/>
            </a:pPr>
            <a:endParaRPr lang="es-ES" sz="1600" dirty="0">
              <a:solidFill>
                <a:schemeClr val="tx1"/>
              </a:solidFill>
              <a:latin typeface="Calibri" panose="020F0502020204030204" pitchFamily="34" charset="0"/>
              <a:ea typeface="Montserrat Light"/>
              <a:cs typeface="Calibri" panose="020F0502020204030204" pitchFamily="34" charset="0"/>
              <a:sym typeface="Montserrat Light"/>
            </a:endParaRPr>
          </a:p>
          <a:p>
            <a:pPr>
              <a:buNone/>
            </a:pPr>
            <a:endParaRPr lang="es-ES" dirty="0">
              <a:solidFill>
                <a:srgbClr val="C00000"/>
              </a:solidFill>
              <a:latin typeface="Calibri" panose="020F0502020204030204" pitchFamily="34" charset="0"/>
              <a:ea typeface="Montserrat Light"/>
              <a:cs typeface="Calibri" panose="020F0502020204030204" pitchFamily="34" charset="0"/>
              <a:sym typeface="Montserrat Light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1115616" y="1203598"/>
            <a:ext cx="6624736" cy="367240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3538" lvl="1" indent="-363538"/>
            <a:r>
              <a:rPr lang="es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	</a:t>
            </a:r>
          </a:p>
          <a:p>
            <a:pPr marL="363538" lvl="1" indent="-363538"/>
            <a:r>
              <a:rPr lang="es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	</a:t>
            </a:r>
            <a:r>
              <a:rPr lang="es-ES" sz="24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FASE 1:  ÀREA DE PRODUCCIÓ</a:t>
            </a:r>
            <a:endParaRPr lang="es-ES" sz="16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63538" lvl="1" indent="-363538"/>
            <a:endParaRPr lang="es-ES" sz="16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176213" lvl="1" indent="187325">
              <a:buFont typeface="Arial" pitchFamily="34" charset="0"/>
              <a:buChar char="•"/>
            </a:pPr>
            <a:r>
              <a:rPr lang="ca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LOGÍSTICA, DISTRIBUCIÓ, MAGATZEMS: gran i petit repartiment</a:t>
            </a:r>
          </a:p>
          <a:p>
            <a:pPr marL="176213" lvl="1" indent="187325"/>
            <a:endParaRPr lang="ca-ES" sz="16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176213" lvl="1" indent="187325">
              <a:buFont typeface="Arial" pitchFamily="34" charset="0"/>
              <a:buChar char="•"/>
            </a:pPr>
            <a:r>
              <a:rPr lang="ca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SECTOR PRODUCTIU: fabricació i muntatge elements protecció</a:t>
            </a:r>
          </a:p>
          <a:p>
            <a:pPr marL="176213" lvl="1" indent="187325"/>
            <a:endParaRPr lang="ca-ES" sz="16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176213" lvl="1" indent="187325">
              <a:buFont typeface="Arial" pitchFamily="34" charset="0"/>
              <a:buChar char="•"/>
            </a:pPr>
            <a:r>
              <a:rPr lang="ca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SERVEIS AL COMERÇ ALIMENTACIÓ I TÈXTIL: caixers, reposadors</a:t>
            </a:r>
          </a:p>
          <a:p>
            <a:pPr marL="176213" lvl="1" indent="187325"/>
            <a:endParaRPr lang="ca-ES" sz="16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176213" lvl="1" indent="187325">
              <a:buFont typeface="Arial" pitchFamily="34" charset="0"/>
              <a:buChar char="•"/>
            </a:pPr>
            <a:r>
              <a:rPr lang="ca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CONSTRUCCIÓ: reformes i manteniment</a:t>
            </a:r>
          </a:p>
          <a:p>
            <a:pPr marL="176213" lvl="1" indent="187325"/>
            <a:endParaRPr lang="ca-ES" sz="16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176213" lvl="1" indent="187325">
              <a:buFont typeface="Arial" pitchFamily="34" charset="0"/>
              <a:buChar char="•"/>
            </a:pPr>
            <a:r>
              <a:rPr lang="ca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AGRICULTURA: recollida fruites i treballs al camp</a:t>
            </a:r>
          </a:p>
          <a:p>
            <a:pPr marL="176213" lvl="1" indent="187325"/>
            <a:endParaRPr lang="ca-ES" sz="16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176213" lvl="1" indent="187325">
              <a:buFont typeface="Arial" pitchFamily="34" charset="0"/>
              <a:buChar char="•"/>
            </a:pPr>
            <a:r>
              <a:rPr lang="ca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Negocis adaptats al TELETREBALL i de suport administratiu</a:t>
            </a:r>
          </a:p>
          <a:p>
            <a:pPr marL="176213" lvl="1" indent="187325">
              <a:buFont typeface="Arial" pitchFamily="34" charset="0"/>
              <a:buChar char="•"/>
            </a:pPr>
            <a:endParaRPr lang="ca-ES" sz="16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endParaRPr lang="es-ES" b="1" dirty="0">
              <a:solidFill>
                <a:schemeClr val="tx1"/>
              </a:solidFill>
            </a:endParaRPr>
          </a:p>
        </p:txBody>
      </p:sp>
      <p:pic>
        <p:nvPicPr>
          <p:cNvPr id="2" name="f1f1">
            <a:hlinkClick r:id="" action="ppaction://media"/>
            <a:extLst>
              <a:ext uri="{FF2B5EF4-FFF2-40B4-BE49-F238E27FC236}">
                <a16:creationId xmlns:a16="http://schemas.microsoft.com/office/drawing/2014/main" id="{711F65C2-9180-41C6-B392-F4C93F7E61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36000">
        <p:fade/>
      </p:transition>
    </mc:Choice>
    <mc:Fallback>
      <p:transition spd="med" advTm="13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6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número de diapositiva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 lang="es-ES"/>
          </a:p>
        </p:txBody>
      </p:sp>
      <p:sp>
        <p:nvSpPr>
          <p:cNvPr id="6" name="1 Marcador de texto"/>
          <p:cNvSpPr>
            <a:spLocks noGrp="1"/>
          </p:cNvSpPr>
          <p:nvPr>
            <p:ph type="body" idx="1"/>
          </p:nvPr>
        </p:nvSpPr>
        <p:spPr>
          <a:xfrm>
            <a:off x="899592" y="195486"/>
            <a:ext cx="6912768" cy="4608512"/>
          </a:xfrm>
        </p:spPr>
        <p:txBody>
          <a:bodyPr anchor="t"/>
          <a:lstStyle/>
          <a:p>
            <a:pPr>
              <a:buNone/>
            </a:pPr>
            <a:r>
              <a:rPr lang="es-ES" dirty="0">
                <a:solidFill>
                  <a:srgbClr val="C00000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NOVES OPORTUNITATS  FASE 1</a:t>
            </a:r>
          </a:p>
          <a:p>
            <a:pPr>
              <a:buNone/>
            </a:pPr>
            <a:r>
              <a:rPr lang="es-ES" sz="1600" b="0" dirty="0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(</a:t>
            </a:r>
            <a:r>
              <a:rPr lang="es-ES" sz="1600" b="0" dirty="0" err="1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Àrea</a:t>
            </a:r>
            <a:r>
              <a:rPr lang="es-ES" sz="1600" b="0" dirty="0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 </a:t>
            </a:r>
            <a:r>
              <a:rPr lang="es-ES" sz="1600" b="0" dirty="0" err="1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influència</a:t>
            </a:r>
            <a:r>
              <a:rPr lang="es-ES" sz="1600" b="0" dirty="0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 </a:t>
            </a:r>
            <a:r>
              <a:rPr lang="es-ES" sz="1600" b="0" dirty="0" err="1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municipi</a:t>
            </a:r>
            <a:r>
              <a:rPr lang="es-ES" sz="1600" b="0" dirty="0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 Tarragona per </a:t>
            </a:r>
            <a:r>
              <a:rPr lang="es-ES" sz="1600" b="0" dirty="0" err="1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treballs</a:t>
            </a:r>
            <a:r>
              <a:rPr lang="es-ES" sz="1600" b="0" dirty="0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 de </a:t>
            </a:r>
            <a:r>
              <a:rPr lang="es-ES" sz="1600" b="0" dirty="0" err="1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mitja-baixa</a:t>
            </a:r>
            <a:r>
              <a:rPr lang="es-ES" sz="1600" b="0" dirty="0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 i </a:t>
            </a:r>
            <a:r>
              <a:rPr lang="es-ES" sz="1600" b="0" dirty="0" err="1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baixa</a:t>
            </a:r>
            <a:r>
              <a:rPr lang="es-ES" sz="1600" b="0" dirty="0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 </a:t>
            </a:r>
            <a:r>
              <a:rPr lang="es-ES" sz="1600" b="0" dirty="0" err="1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qualificació</a:t>
            </a:r>
            <a:r>
              <a:rPr lang="es-ES" sz="1600" b="0" dirty="0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)</a:t>
            </a:r>
          </a:p>
          <a:p>
            <a:pPr>
              <a:buNone/>
            </a:pPr>
            <a:endParaRPr lang="es-ES" sz="1600" dirty="0">
              <a:solidFill>
                <a:schemeClr val="tx1"/>
              </a:solidFill>
              <a:latin typeface="Calibri" panose="020F0502020204030204" pitchFamily="34" charset="0"/>
              <a:ea typeface="Montserrat Light"/>
              <a:cs typeface="Calibri" panose="020F0502020204030204" pitchFamily="34" charset="0"/>
              <a:sym typeface="Montserrat Light"/>
            </a:endParaRPr>
          </a:p>
          <a:p>
            <a:pPr>
              <a:buNone/>
            </a:pPr>
            <a:endParaRPr lang="es-ES" sz="1600" dirty="0">
              <a:solidFill>
                <a:schemeClr val="tx1"/>
              </a:solidFill>
              <a:latin typeface="Calibri" panose="020F0502020204030204" pitchFamily="34" charset="0"/>
              <a:ea typeface="Montserrat Light"/>
              <a:cs typeface="Calibri" panose="020F0502020204030204" pitchFamily="34" charset="0"/>
              <a:sym typeface="Montserrat Light"/>
            </a:endParaRPr>
          </a:p>
          <a:p>
            <a:pPr>
              <a:buNone/>
            </a:pPr>
            <a:endParaRPr lang="es-ES" dirty="0">
              <a:solidFill>
                <a:srgbClr val="C00000"/>
              </a:solidFill>
              <a:latin typeface="Calibri" panose="020F0502020204030204" pitchFamily="34" charset="0"/>
              <a:ea typeface="Montserrat Light"/>
              <a:cs typeface="Calibri" panose="020F0502020204030204" pitchFamily="34" charset="0"/>
              <a:sym typeface="Montserrat Light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1259632" y="1467281"/>
            <a:ext cx="6192688" cy="331236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3538" lvl="1" indent="-363538"/>
            <a:r>
              <a:rPr lang="es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	</a:t>
            </a:r>
          </a:p>
          <a:p>
            <a:pPr marL="363538" lvl="1" indent="-363538"/>
            <a:endParaRPr lang="es-ES" sz="16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63538" lvl="1" indent="-363538"/>
            <a:endParaRPr lang="es-ES" sz="16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63538" lvl="1" indent="-363538"/>
            <a:r>
              <a:rPr lang="es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	</a:t>
            </a:r>
            <a:r>
              <a:rPr lang="es-ES" sz="24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FASE 1:  ÀREA DE SERVEIS</a:t>
            </a:r>
          </a:p>
          <a:p>
            <a:pPr marL="363538" lvl="1" indent="-363538"/>
            <a:endParaRPr lang="es-ES" sz="16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63538" lvl="1" indent="-363538"/>
            <a:endParaRPr lang="es-ES" sz="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176213" lvl="1" indent="187325">
              <a:buFont typeface="Arial" pitchFamily="34" charset="0"/>
              <a:buChar char="•"/>
            </a:pPr>
            <a:r>
              <a:rPr lang="ca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SECTOR BANCARI I ASSEGURADOR: informació, captació</a:t>
            </a:r>
          </a:p>
          <a:p>
            <a:pPr marL="176213" lvl="1" indent="187325"/>
            <a:endParaRPr lang="ca-ES" sz="16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176213" lvl="1" indent="187325">
              <a:buFont typeface="Arial" pitchFamily="34" charset="0"/>
              <a:buChar char="•"/>
            </a:pPr>
            <a:r>
              <a:rPr lang="ca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COMERÇ ONLINE I ÀREA DE SUPORT (creació, gestió, </a:t>
            </a:r>
            <a:r>
              <a:rPr lang="ca-ES" sz="16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admin</a:t>
            </a:r>
            <a:r>
              <a:rPr lang="ca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.)</a:t>
            </a:r>
          </a:p>
          <a:p>
            <a:pPr marL="176213" lvl="1" indent="187325">
              <a:buFont typeface="Arial" pitchFamily="34" charset="0"/>
              <a:buChar char="•"/>
            </a:pPr>
            <a:endParaRPr lang="ca-ES" sz="16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176213" lvl="1" indent="187325">
              <a:buFont typeface="Arial" pitchFamily="34" charset="0"/>
              <a:buChar char="•"/>
            </a:pPr>
            <a:r>
              <a:rPr lang="ca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CONTROL D’ACCESSOS: seguretat i prevenció salut</a:t>
            </a:r>
          </a:p>
          <a:p>
            <a:pPr marL="176213" lvl="1" indent="187325"/>
            <a:endParaRPr lang="ca-ES" sz="16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176213" lvl="1" indent="187325">
              <a:buFont typeface="Arial" pitchFamily="34" charset="0"/>
              <a:buChar char="•"/>
            </a:pPr>
            <a:r>
              <a:rPr lang="ca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TURISME: restauració (repartiment a domicili)</a:t>
            </a:r>
          </a:p>
          <a:p>
            <a:pPr marL="176213" lvl="1"/>
            <a:endParaRPr lang="ca-ES" sz="16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176213" lvl="1" indent="187325">
              <a:buFont typeface="Arial" pitchFamily="34" charset="0"/>
              <a:buChar char="•"/>
            </a:pPr>
            <a:r>
              <a:rPr lang="ca-ES" sz="1600" b="1" dirty="0">
                <a:solidFill>
                  <a:srgbClr val="252831"/>
                </a:solidFill>
                <a:latin typeface="Calibri" pitchFamily="34" charset="0"/>
                <a:cs typeface="Calibri" pitchFamily="34" charset="0"/>
              </a:rPr>
              <a:t>Negocis adaptats al TELETREBALL i de suport administratiu</a:t>
            </a:r>
          </a:p>
          <a:p>
            <a:pPr marL="176213" lvl="1" indent="187325">
              <a:buFont typeface="Arial" pitchFamily="34" charset="0"/>
              <a:buChar char="•"/>
            </a:pPr>
            <a:endParaRPr lang="ca-ES" sz="16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176213" lvl="1" indent="187325">
              <a:buFont typeface="Arial" pitchFamily="34" charset="0"/>
              <a:buChar char="•"/>
            </a:pPr>
            <a:endParaRPr lang="ca-ES" sz="16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176213" lvl="1" indent="187325">
              <a:buFont typeface="Arial" pitchFamily="34" charset="0"/>
              <a:buChar char="•"/>
            </a:pPr>
            <a:endParaRPr lang="ca-ES" sz="16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endParaRPr lang="es-ES" b="1" dirty="0">
              <a:solidFill>
                <a:schemeClr val="tx1"/>
              </a:solidFill>
            </a:endParaRPr>
          </a:p>
        </p:txBody>
      </p:sp>
      <p:pic>
        <p:nvPicPr>
          <p:cNvPr id="2" name="serveis">
            <a:hlinkClick r:id="" action="ppaction://media"/>
            <a:extLst>
              <a:ext uri="{FF2B5EF4-FFF2-40B4-BE49-F238E27FC236}">
                <a16:creationId xmlns:a16="http://schemas.microsoft.com/office/drawing/2014/main" id="{51B35E09-72A5-4E22-9A3C-D9BC1AD794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8000">
        <p:fade/>
      </p:transition>
    </mc:Choice>
    <mc:Fallback>
      <p:transition spd="med" advClick="0" advTm="5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idx="1"/>
          </p:nvPr>
        </p:nvSpPr>
        <p:spPr>
          <a:xfrm>
            <a:off x="755576" y="627534"/>
            <a:ext cx="7488832" cy="3960440"/>
          </a:xfrm>
        </p:spPr>
        <p:txBody>
          <a:bodyPr/>
          <a:lstStyle/>
          <a:p>
            <a:endParaRPr lang="es-ES" dirty="0"/>
          </a:p>
          <a:p>
            <a:endParaRPr lang="es-ES" dirty="0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s-ES" sz="1300" b="0" i="0" u="none" strike="noStrike" kern="0" cap="none" spc="0" normalizeH="0" baseline="0" noProof="0" smtClean="0">
                <a:ln>
                  <a:noFill/>
                </a:ln>
                <a:solidFill>
                  <a:srgbClr val="68728D"/>
                </a:solidFill>
                <a:effectLst/>
                <a:uLnTx/>
                <a:uFillTx/>
                <a:latin typeface="Montserrat Light"/>
                <a:sym typeface="Montserrat Light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s-ES" sz="1300" b="0" i="0" u="none" strike="noStrike" kern="0" cap="none" spc="0" normalizeH="0" baseline="0" noProof="0">
              <a:ln>
                <a:noFill/>
              </a:ln>
              <a:solidFill>
                <a:srgbClr val="68728D"/>
              </a:solidFill>
              <a:effectLst/>
              <a:uLnTx/>
              <a:uFillTx/>
              <a:latin typeface="Montserrat Light"/>
              <a:sym typeface="Montserrat Light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1187624" y="1635646"/>
            <a:ext cx="6768752" cy="914400"/>
          </a:xfrm>
          <a:prstGeom prst="roundRect">
            <a:avLst/>
          </a:prstGeom>
          <a:solidFill>
            <a:srgbClr val="F35F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  <a:sym typeface="Arial"/>
              </a:rPr>
              <a:t>FASE 1:  EXCEPCIONALITAT ATENUADA (27 abril a 10 </a:t>
            </a:r>
            <a:r>
              <a:rPr kumimoji="0" lang="es-E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  <a:sym typeface="Arial"/>
              </a:rPr>
              <a:t>maig</a:t>
            </a: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  <a:sym typeface="Arial"/>
              </a:rPr>
              <a:t> / 11 a 24 </a:t>
            </a:r>
            <a:r>
              <a:rPr kumimoji="0" lang="es-E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  <a:sym typeface="Arial"/>
              </a:rPr>
              <a:t>maig</a:t>
            </a: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  <a:sym typeface="Arial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600" b="1" i="0" u="none" strike="noStrike" kern="0" cap="none" spc="0" normalizeH="0" baseline="0" noProof="0" dirty="0">
              <a:ln>
                <a:noFill/>
              </a:ln>
              <a:solidFill>
                <a:srgbClr val="25283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  <a:sym typeface="Arial"/>
              </a:rPr>
              <a:t>Finalitzaria</a:t>
            </a: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  <a:sym typeface="Arial"/>
              </a:rPr>
              <a:t> a </a:t>
            </a:r>
            <a:r>
              <a:rPr kumimoji="0" lang="es-E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  <a:sym typeface="Arial"/>
              </a:rPr>
              <a:t>principi</a:t>
            </a: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  <a:sym typeface="Arial"/>
              </a:rPr>
              <a:t> </a:t>
            </a:r>
            <a:r>
              <a:rPr kumimoji="0" lang="es-E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  <a:sym typeface="Arial"/>
              </a:rPr>
              <a:t>d’estiu</a:t>
            </a: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  <a:sym typeface="Arial"/>
              </a:rPr>
              <a:t>: </a:t>
            </a:r>
            <a:r>
              <a:rPr kumimoji="0" lang="es-E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  <a:sym typeface="Arial"/>
              </a:rPr>
              <a:t>aprox</a:t>
            </a: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  <a:sym typeface="Arial"/>
              </a:rPr>
              <a:t> JUNY </a:t>
            </a:r>
          </a:p>
        </p:txBody>
      </p:sp>
      <p:sp>
        <p:nvSpPr>
          <p:cNvPr id="5" name="4 Rectángulo redondeado"/>
          <p:cNvSpPr/>
          <p:nvPr/>
        </p:nvSpPr>
        <p:spPr>
          <a:xfrm>
            <a:off x="1187624" y="3147814"/>
            <a:ext cx="6768752" cy="914400"/>
          </a:xfrm>
          <a:prstGeom prst="roundRect">
            <a:avLst/>
          </a:prstGeom>
          <a:solidFill>
            <a:srgbClr val="F35F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  <a:sym typeface="Arial"/>
              </a:rPr>
              <a:t>FASE 2:  NORMALITAT ATENUADA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600" b="1" i="0" u="none" strike="noStrike" kern="0" cap="none" spc="0" normalizeH="0" baseline="0" noProof="0" dirty="0">
              <a:ln>
                <a:noFill/>
              </a:ln>
              <a:solidFill>
                <a:srgbClr val="25283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  <a:sym typeface="Arial"/>
              </a:rPr>
              <a:t>Finalitzaria</a:t>
            </a: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  <a:sym typeface="Arial"/>
              </a:rPr>
              <a:t> a </a:t>
            </a:r>
            <a:r>
              <a:rPr kumimoji="0" lang="es-E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  <a:sym typeface="Arial"/>
              </a:rPr>
              <a:t>finals</a:t>
            </a: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  <a:sym typeface="Arial"/>
              </a:rPr>
              <a:t> </a:t>
            </a:r>
            <a:r>
              <a:rPr kumimoji="0" lang="es-E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  <a:sym typeface="Arial"/>
              </a:rPr>
              <a:t>d’any</a:t>
            </a: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  <a:sym typeface="Arial"/>
              </a:rPr>
              <a:t> 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115616" y="483518"/>
            <a:ext cx="6840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FASES DE RETORN AL TREBALL =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	    FASES D’OPORTUNITATS  LABORALS</a:t>
            </a:r>
          </a:p>
        </p:txBody>
      </p:sp>
      <p:sp>
        <p:nvSpPr>
          <p:cNvPr id="7" name="Flecha: hacia abajo 6">
            <a:extLst>
              <a:ext uri="{FF2B5EF4-FFF2-40B4-BE49-F238E27FC236}">
                <a16:creationId xmlns:a16="http://schemas.microsoft.com/office/drawing/2014/main" id="{C817A761-29B9-4F7B-A51D-00609FF99698}"/>
              </a:ext>
            </a:extLst>
          </p:cNvPr>
          <p:cNvSpPr/>
          <p:nvPr/>
        </p:nvSpPr>
        <p:spPr>
          <a:xfrm rot="2857294">
            <a:off x="7274516" y="2318510"/>
            <a:ext cx="1138728" cy="1580754"/>
          </a:xfrm>
          <a:prstGeom prst="downArrow">
            <a:avLst>
              <a:gd name="adj1" fmla="val 50000"/>
              <a:gd name="adj2" fmla="val 4864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f2">
            <a:hlinkClick r:id="" action="ppaction://media"/>
            <a:extLst>
              <a:ext uri="{FF2B5EF4-FFF2-40B4-BE49-F238E27FC236}">
                <a16:creationId xmlns:a16="http://schemas.microsoft.com/office/drawing/2014/main" id="{2D4F5B55-9354-4433-B7E8-498E7ABE63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438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5000">
        <p:fade/>
      </p:transition>
    </mc:Choice>
    <mc:Fallback>
      <p:transition spd="med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6"/>
          <p:cNvSpPr txBox="1">
            <a:spLocks noGrp="1"/>
          </p:cNvSpPr>
          <p:nvPr>
            <p:ph type="sldNum" idx="12"/>
          </p:nvPr>
        </p:nvSpPr>
        <p:spPr>
          <a:xfrm>
            <a:off x="8729400" y="4734075"/>
            <a:ext cx="414600" cy="40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>
              <a:solidFill>
                <a:schemeClr val="lt1"/>
              </a:solidFill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534004"/>
            <a:ext cx="9144000" cy="633241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827584" y="411510"/>
            <a:ext cx="6840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6" name="Google Shape;326;p14"/>
          <p:cNvSpPr txBox="1">
            <a:spLocks/>
          </p:cNvSpPr>
          <p:nvPr/>
        </p:nvSpPr>
        <p:spPr>
          <a:xfrm>
            <a:off x="683568" y="411510"/>
            <a:ext cx="7920880" cy="3744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❑"/>
              <a:defRPr sz="20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marR="0" lvl="1" indent="-3556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3556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3556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3556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3556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marR="0" lvl="6" indent="-3556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marR="0" lvl="7" indent="-3556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marR="0" lvl="8" indent="-3556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marL="0" indent="0">
              <a:buFont typeface="Montserrat Light"/>
              <a:buNone/>
            </a:pPr>
            <a:endParaRPr lang="es-E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1 Marcador de texto"/>
          <p:cNvSpPr>
            <a:spLocks noGrp="1"/>
          </p:cNvSpPr>
          <p:nvPr>
            <p:ph type="body" idx="1"/>
          </p:nvPr>
        </p:nvSpPr>
        <p:spPr>
          <a:xfrm>
            <a:off x="899592" y="483518"/>
            <a:ext cx="7416824" cy="4032448"/>
          </a:xfrm>
        </p:spPr>
        <p:txBody>
          <a:bodyPr anchor="t"/>
          <a:lstStyle/>
          <a:p>
            <a:pPr>
              <a:buNone/>
            </a:pPr>
            <a:r>
              <a:rPr lang="es-ES" dirty="0">
                <a:solidFill>
                  <a:srgbClr val="C00000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SECTORS AFECTATS DURANT  FASE 2  </a:t>
            </a:r>
            <a:r>
              <a:rPr lang="es-ES" dirty="0" err="1">
                <a:solidFill>
                  <a:srgbClr val="C00000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desconfinament</a:t>
            </a:r>
            <a:endParaRPr lang="es-ES" dirty="0">
              <a:solidFill>
                <a:srgbClr val="C00000"/>
              </a:solidFill>
              <a:latin typeface="Calibri" panose="020F0502020204030204" pitchFamily="34" charset="0"/>
              <a:ea typeface="Montserrat Light"/>
              <a:cs typeface="Calibri" panose="020F0502020204030204" pitchFamily="34" charset="0"/>
              <a:sym typeface="Montserrat Light"/>
            </a:endParaRPr>
          </a:p>
          <a:p>
            <a:pPr>
              <a:buNone/>
            </a:pPr>
            <a:r>
              <a:rPr lang="es-ES" sz="1600" b="0" dirty="0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(</a:t>
            </a:r>
            <a:r>
              <a:rPr lang="es-ES" sz="1600" b="0" dirty="0" err="1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Àrea</a:t>
            </a:r>
            <a:r>
              <a:rPr lang="es-ES" sz="1600" b="0" dirty="0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 </a:t>
            </a:r>
            <a:r>
              <a:rPr lang="es-ES" sz="1600" b="0" dirty="0" err="1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influència</a:t>
            </a:r>
            <a:r>
              <a:rPr lang="es-ES" sz="1600" b="0" dirty="0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 </a:t>
            </a:r>
            <a:r>
              <a:rPr lang="es-ES" sz="1600" b="0" dirty="0" err="1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municipi</a:t>
            </a:r>
            <a:r>
              <a:rPr lang="es-ES" sz="1600" b="0" dirty="0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 Tarragona per </a:t>
            </a:r>
            <a:r>
              <a:rPr lang="es-ES" sz="1600" b="0" dirty="0" err="1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treballs</a:t>
            </a:r>
            <a:r>
              <a:rPr lang="es-ES" sz="1600" b="0" dirty="0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 de </a:t>
            </a:r>
            <a:r>
              <a:rPr lang="es-ES" sz="1600" b="0" dirty="0" err="1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mitja-baixa</a:t>
            </a:r>
            <a:r>
              <a:rPr lang="es-ES" sz="1600" b="0" dirty="0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 i </a:t>
            </a:r>
            <a:r>
              <a:rPr lang="es-ES" sz="1600" b="0" dirty="0" err="1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baixa</a:t>
            </a:r>
            <a:r>
              <a:rPr lang="es-ES" sz="1600" b="0" dirty="0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 </a:t>
            </a:r>
            <a:r>
              <a:rPr lang="es-ES" sz="1600" b="0" dirty="0" err="1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qualificació</a:t>
            </a:r>
            <a:r>
              <a:rPr lang="es-ES" sz="1600" b="0" dirty="0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)</a:t>
            </a:r>
          </a:p>
          <a:p>
            <a:pPr>
              <a:buNone/>
            </a:pPr>
            <a:endParaRPr lang="es-ES" sz="1600" b="0" dirty="0">
              <a:solidFill>
                <a:schemeClr val="tx1"/>
              </a:solidFill>
              <a:latin typeface="Calibri" panose="020F0502020204030204" pitchFamily="34" charset="0"/>
              <a:ea typeface="Montserrat Light"/>
              <a:cs typeface="Calibri" panose="020F0502020204030204" pitchFamily="34" charset="0"/>
              <a:sym typeface="Montserrat Light"/>
            </a:endParaRPr>
          </a:p>
          <a:p>
            <a:pPr>
              <a:buNone/>
            </a:pPr>
            <a:endParaRPr lang="es-ES" sz="1600" b="0" dirty="0">
              <a:solidFill>
                <a:schemeClr val="tx1"/>
              </a:solidFill>
              <a:latin typeface="Calibri" panose="020F0502020204030204" pitchFamily="34" charset="0"/>
              <a:ea typeface="Montserrat Light"/>
              <a:cs typeface="Calibri" panose="020F0502020204030204" pitchFamily="34" charset="0"/>
              <a:sym typeface="Montserrat Light"/>
            </a:endParaRPr>
          </a:p>
          <a:p>
            <a:pPr>
              <a:buNone/>
            </a:pPr>
            <a:endParaRPr lang="es-ES" dirty="0">
              <a:solidFill>
                <a:srgbClr val="C00000"/>
              </a:solidFill>
              <a:latin typeface="Calibri" panose="020F0502020204030204" pitchFamily="34" charset="0"/>
              <a:ea typeface="Montserrat Light"/>
              <a:cs typeface="Calibri" panose="020F0502020204030204" pitchFamily="34" charset="0"/>
              <a:sym typeface="Montserrat Light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1259632" y="1563638"/>
            <a:ext cx="6408712" cy="2520280"/>
          </a:xfrm>
          <a:prstGeom prst="roundRect">
            <a:avLst/>
          </a:prstGeom>
          <a:solidFill>
            <a:srgbClr val="F35F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3538" lvl="1" indent="-363538"/>
            <a:r>
              <a:rPr lang="es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	</a:t>
            </a:r>
            <a:r>
              <a:rPr lang="ca-ES" sz="24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FASE 2   </a:t>
            </a:r>
            <a:r>
              <a:rPr lang="ca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(imprescindible comprovar Normativa vigent)</a:t>
            </a:r>
          </a:p>
          <a:p>
            <a:pPr marL="363538" lvl="1" indent="-363538"/>
            <a:endParaRPr lang="ca-ES" sz="16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176213" lvl="1" indent="187325"/>
            <a:r>
              <a:rPr lang="ca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Continuen limitades en la FASE 1:</a:t>
            </a:r>
          </a:p>
          <a:p>
            <a:pPr marL="176213" lvl="1" indent="187325"/>
            <a:endParaRPr lang="ca-ES" sz="16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176213" lvl="1" indent="187325">
              <a:buFont typeface="Arial" pitchFamily="34" charset="0"/>
              <a:buChar char="•"/>
            </a:pPr>
            <a:r>
              <a:rPr lang="ca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TURISME: </a:t>
            </a:r>
            <a:r>
              <a:rPr lang="ca-ES" sz="16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hosteleria</a:t>
            </a:r>
            <a:r>
              <a:rPr lang="ca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restauració (excepte a domicili), viatges</a:t>
            </a:r>
          </a:p>
          <a:p>
            <a:pPr marL="176213" lvl="1" indent="187325">
              <a:buFont typeface="Arial" pitchFamily="34" charset="0"/>
              <a:buChar char="•"/>
            </a:pPr>
            <a:endParaRPr lang="ca-ES" sz="16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176213" lvl="1" indent="187325">
              <a:buFont typeface="Arial" pitchFamily="34" charset="0"/>
              <a:buChar char="•"/>
            </a:pPr>
            <a:r>
              <a:rPr lang="ca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OCI:   gimnasos, sales </a:t>
            </a:r>
            <a:r>
              <a:rPr lang="ca-ES" sz="16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recretives</a:t>
            </a:r>
            <a:r>
              <a:rPr lang="ca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i de festes, parcs lúdics</a:t>
            </a:r>
          </a:p>
          <a:p>
            <a:pPr marL="176213" lvl="1" indent="187325"/>
            <a:endParaRPr lang="ca-ES" sz="16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176213" lvl="1" indent="187325">
              <a:buFont typeface="Arial" pitchFamily="34" charset="0"/>
              <a:buChar char="•"/>
            </a:pPr>
            <a:r>
              <a:rPr lang="ca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CULTURA: teatres, cinemes, sales espectacles, </a:t>
            </a:r>
            <a:r>
              <a:rPr lang="ca-ES" sz="16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auditòrium</a:t>
            </a:r>
            <a:endParaRPr lang="ca-ES" sz="16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endParaRPr lang="ca-ES" b="1" dirty="0">
              <a:solidFill>
                <a:schemeClr val="tx1"/>
              </a:solidFill>
            </a:endParaRPr>
          </a:p>
        </p:txBody>
      </p:sp>
      <p:pic>
        <p:nvPicPr>
          <p:cNvPr id="3" name="f22">
            <a:hlinkClick r:id="" action="ppaction://media"/>
            <a:extLst>
              <a:ext uri="{FF2B5EF4-FFF2-40B4-BE49-F238E27FC236}">
                <a16:creationId xmlns:a16="http://schemas.microsoft.com/office/drawing/2014/main" id="{7A932C17-F8A9-41B9-B276-C0610A7317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787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4000">
        <p:fade/>
      </p:transition>
    </mc:Choice>
    <mc:Fallback>
      <p:transition spd="med" advClick="0" advTm="5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6"/>
          <p:cNvSpPr txBox="1">
            <a:spLocks noGrp="1"/>
          </p:cNvSpPr>
          <p:nvPr>
            <p:ph type="sldNum" idx="12"/>
          </p:nvPr>
        </p:nvSpPr>
        <p:spPr>
          <a:xfrm>
            <a:off x="8729400" y="4734075"/>
            <a:ext cx="414600" cy="40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>
              <a:solidFill>
                <a:schemeClr val="lt1"/>
              </a:solidFill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534004"/>
            <a:ext cx="9144000" cy="633241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827584" y="411510"/>
            <a:ext cx="6840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6" name="Google Shape;326;p14"/>
          <p:cNvSpPr txBox="1">
            <a:spLocks/>
          </p:cNvSpPr>
          <p:nvPr/>
        </p:nvSpPr>
        <p:spPr>
          <a:xfrm>
            <a:off x="683568" y="843558"/>
            <a:ext cx="7920880" cy="3278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❑"/>
              <a:defRPr sz="20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marR="0" lvl="1" indent="-3556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3556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3556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3556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3556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marR="0" lvl="6" indent="-3556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marR="0" lvl="7" indent="-3556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marR="0" lvl="8" indent="-3556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marL="0" indent="0">
              <a:buFont typeface="Montserrat Light"/>
              <a:buNone/>
            </a:pPr>
            <a:endParaRPr lang="es-E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1 Marcador de texto"/>
          <p:cNvSpPr>
            <a:spLocks noGrp="1"/>
          </p:cNvSpPr>
          <p:nvPr>
            <p:ph type="body" idx="1"/>
          </p:nvPr>
        </p:nvSpPr>
        <p:spPr>
          <a:xfrm>
            <a:off x="899592" y="195486"/>
            <a:ext cx="6912768" cy="4608512"/>
          </a:xfrm>
        </p:spPr>
        <p:txBody>
          <a:bodyPr anchor="t"/>
          <a:lstStyle/>
          <a:p>
            <a:pPr>
              <a:buNone/>
            </a:pPr>
            <a:r>
              <a:rPr lang="es-ES" dirty="0">
                <a:solidFill>
                  <a:srgbClr val="C00000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NOVES OPORTUNITATS  FASE 2</a:t>
            </a:r>
          </a:p>
          <a:p>
            <a:pPr>
              <a:buNone/>
            </a:pPr>
            <a:r>
              <a:rPr lang="es-ES" sz="1600" b="0" dirty="0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(</a:t>
            </a:r>
            <a:r>
              <a:rPr lang="es-ES" sz="1600" b="0" dirty="0" err="1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Àrea</a:t>
            </a:r>
            <a:r>
              <a:rPr lang="es-ES" sz="1600" b="0" dirty="0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 </a:t>
            </a:r>
            <a:r>
              <a:rPr lang="es-ES" sz="1600" b="0" dirty="0" err="1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municipi</a:t>
            </a:r>
            <a:r>
              <a:rPr lang="es-ES" sz="1600" b="0" dirty="0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 Tarragona per </a:t>
            </a:r>
            <a:r>
              <a:rPr lang="es-ES" sz="1600" b="0" dirty="0" err="1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treballs</a:t>
            </a:r>
            <a:r>
              <a:rPr lang="es-ES" sz="1600" b="0" dirty="0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 de </a:t>
            </a:r>
            <a:r>
              <a:rPr lang="es-ES" sz="1600" b="0" dirty="0" err="1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mitja-baixa</a:t>
            </a:r>
            <a:r>
              <a:rPr lang="es-ES" sz="1600" b="0" dirty="0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 i </a:t>
            </a:r>
            <a:r>
              <a:rPr lang="es-ES" sz="1600" b="0" dirty="0" err="1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baixa</a:t>
            </a:r>
            <a:r>
              <a:rPr lang="es-ES" sz="1600" b="0" dirty="0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 </a:t>
            </a:r>
            <a:r>
              <a:rPr lang="es-ES" sz="1600" b="0" dirty="0" err="1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qualificació</a:t>
            </a:r>
            <a:r>
              <a:rPr lang="es-ES" sz="1600" b="0" dirty="0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)</a:t>
            </a:r>
          </a:p>
          <a:p>
            <a:pPr>
              <a:buNone/>
            </a:pPr>
            <a:endParaRPr lang="es-ES" sz="1600" dirty="0">
              <a:solidFill>
                <a:schemeClr val="tx1"/>
              </a:solidFill>
              <a:latin typeface="Calibri" panose="020F0502020204030204" pitchFamily="34" charset="0"/>
              <a:ea typeface="Montserrat Light"/>
              <a:cs typeface="Calibri" panose="020F0502020204030204" pitchFamily="34" charset="0"/>
              <a:sym typeface="Montserrat Light"/>
            </a:endParaRPr>
          </a:p>
          <a:p>
            <a:pPr>
              <a:buNone/>
            </a:pPr>
            <a:endParaRPr lang="es-ES" sz="1600" dirty="0">
              <a:solidFill>
                <a:schemeClr val="tx1"/>
              </a:solidFill>
              <a:latin typeface="Calibri" panose="020F0502020204030204" pitchFamily="34" charset="0"/>
              <a:ea typeface="Montserrat Light"/>
              <a:cs typeface="Calibri" panose="020F0502020204030204" pitchFamily="34" charset="0"/>
              <a:sym typeface="Montserrat Light"/>
            </a:endParaRPr>
          </a:p>
          <a:p>
            <a:pPr>
              <a:buNone/>
            </a:pPr>
            <a:endParaRPr lang="es-ES" dirty="0">
              <a:solidFill>
                <a:srgbClr val="C00000"/>
              </a:solidFill>
              <a:latin typeface="Calibri" panose="020F0502020204030204" pitchFamily="34" charset="0"/>
              <a:ea typeface="Montserrat Light"/>
              <a:cs typeface="Calibri" panose="020F0502020204030204" pitchFamily="34" charset="0"/>
              <a:sym typeface="Montserrat Light"/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1115616" y="1347614"/>
            <a:ext cx="6624736" cy="2664296"/>
          </a:xfrm>
          <a:prstGeom prst="roundRect">
            <a:avLst/>
          </a:prstGeom>
          <a:solidFill>
            <a:srgbClr val="92D05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63538" lvl="1" indent="-363538"/>
            <a:r>
              <a:rPr lang="es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	</a:t>
            </a:r>
            <a:r>
              <a:rPr lang="es-ES" sz="24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FASE 2   </a:t>
            </a:r>
            <a:r>
              <a:rPr lang="es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es-ES" sz="16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inclou</a:t>
            </a:r>
            <a:r>
              <a:rPr lang="es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les OPORTUNITATS de la FASE 1)</a:t>
            </a:r>
          </a:p>
          <a:p>
            <a:pPr marL="363538" lvl="1" indent="-363538"/>
            <a:endParaRPr lang="es-ES" sz="16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63538" lvl="1" indent="-363538">
              <a:buFont typeface="Arial" pitchFamily="34" charset="0"/>
              <a:buChar char="•"/>
            </a:pPr>
            <a:r>
              <a:rPr lang="es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SERVEIS PERSONALS no </a:t>
            </a:r>
            <a:r>
              <a:rPr lang="es-ES" sz="16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essencials</a:t>
            </a:r>
            <a:r>
              <a:rPr lang="es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: </a:t>
            </a:r>
            <a:r>
              <a:rPr lang="es-ES" sz="16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perruqueries</a:t>
            </a:r>
            <a:r>
              <a:rPr lang="es-ES" sz="16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s-ES" sz="16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estètica</a:t>
            </a:r>
            <a:r>
              <a:rPr lang="es-ES" sz="16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…</a:t>
            </a:r>
          </a:p>
          <a:p>
            <a:pPr marL="363538" lvl="1" indent="-363538"/>
            <a:endParaRPr lang="es-ES" sz="16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63538" lvl="1" indent="-363538">
              <a:buFont typeface="Arial" pitchFamily="34" charset="0"/>
              <a:buChar char="•"/>
            </a:pPr>
            <a:r>
              <a:rPr lang="es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SECTOR COMERÇ INTERIOR I EXTERIOR</a:t>
            </a:r>
          </a:p>
          <a:p>
            <a:pPr marL="363538" lvl="1" indent="-363538">
              <a:buFont typeface="Arial" pitchFamily="34" charset="0"/>
              <a:buChar char="•"/>
            </a:pPr>
            <a:endParaRPr lang="es-ES" sz="16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176213" lvl="1" indent="187325">
              <a:buFont typeface="Arial" pitchFamily="34" charset="0"/>
              <a:buChar char="•"/>
            </a:pPr>
            <a:r>
              <a:rPr lang="ca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TURISME </a:t>
            </a:r>
          </a:p>
          <a:p>
            <a:pPr marL="176213" lvl="1" indent="187325">
              <a:buFont typeface="Arial" pitchFamily="34" charset="0"/>
              <a:buChar char="•"/>
            </a:pPr>
            <a:r>
              <a:rPr lang="ca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OCI                       </a:t>
            </a:r>
            <a:r>
              <a:rPr lang="ca-ES" sz="16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haurà molta restricció o limitació completa</a:t>
            </a:r>
          </a:p>
          <a:p>
            <a:pPr marL="176213" lvl="1" indent="187325">
              <a:buFont typeface="Arial" pitchFamily="34" charset="0"/>
              <a:buChar char="•"/>
            </a:pPr>
            <a:r>
              <a:rPr lang="ca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CULTURA</a:t>
            </a:r>
          </a:p>
          <a:p>
            <a:pPr marL="176213" lvl="1" indent="187325"/>
            <a:endParaRPr lang="ca-ES" sz="16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13" name="12 Cerrar llave"/>
          <p:cNvSpPr/>
          <p:nvPr/>
        </p:nvSpPr>
        <p:spPr>
          <a:xfrm>
            <a:off x="2627784" y="3075806"/>
            <a:ext cx="216024" cy="720080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ll">
            <a:hlinkClick r:id="" action="ppaction://media"/>
            <a:extLst>
              <a:ext uri="{FF2B5EF4-FFF2-40B4-BE49-F238E27FC236}">
                <a16:creationId xmlns:a16="http://schemas.microsoft.com/office/drawing/2014/main" id="{FF673715-23B2-484A-898E-68912E0852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80680"/>
      </p:ext>
    </p:extLst>
  </p:cSld>
  <p:clrMapOvr>
    <a:masterClrMapping/>
  </p:clrMapOvr>
  <p:transition advClick="0" advTm="66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6"/>
          <p:cNvSpPr txBox="1">
            <a:spLocks noGrp="1"/>
          </p:cNvSpPr>
          <p:nvPr>
            <p:ph type="sldNum" idx="12"/>
          </p:nvPr>
        </p:nvSpPr>
        <p:spPr>
          <a:xfrm>
            <a:off x="8729400" y="4734075"/>
            <a:ext cx="414600" cy="40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>
              <a:solidFill>
                <a:schemeClr val="lt1"/>
              </a:solidFill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534004"/>
            <a:ext cx="9144000" cy="633241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827584" y="411510"/>
            <a:ext cx="6840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5" name="Google Shape;318;p13"/>
          <p:cNvSpPr txBox="1">
            <a:spLocks/>
          </p:cNvSpPr>
          <p:nvPr/>
        </p:nvSpPr>
        <p:spPr>
          <a:xfrm>
            <a:off x="611560" y="195486"/>
            <a:ext cx="8280919" cy="43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❑"/>
              <a:defRPr sz="20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marR="0" lvl="1" indent="-3556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3556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3556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3556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3556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marR="0" lvl="6" indent="-3556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marR="0" lvl="7" indent="-3556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marR="0" lvl="8" indent="-3556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marL="0" indent="0" algn="ctr">
              <a:buClr>
                <a:schemeClr val="dk1"/>
              </a:buClr>
              <a:buSzPts val="1100"/>
              <a:buFont typeface="Arial"/>
              <a:buNone/>
            </a:pPr>
            <a:r>
              <a:rPr lang="ca-E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COM PODEM ANTICIPAR-NOS ALS CANVIS?</a:t>
            </a:r>
          </a:p>
        </p:txBody>
      </p:sp>
      <p:sp>
        <p:nvSpPr>
          <p:cNvPr id="6" name="Google Shape;326;p14"/>
          <p:cNvSpPr txBox="1">
            <a:spLocks/>
          </p:cNvSpPr>
          <p:nvPr/>
        </p:nvSpPr>
        <p:spPr>
          <a:xfrm>
            <a:off x="683568" y="771550"/>
            <a:ext cx="7920880" cy="3528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❑"/>
              <a:defRPr sz="20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marR="0" lvl="1" indent="-3556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3556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3556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3556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3556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marR="0" lvl="6" indent="-3556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marR="0" lvl="7" indent="-3556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marR="0" lvl="8" indent="-3556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marL="0" indent="0"/>
            <a:r>
              <a:rPr lang="es-ES" sz="1600" b="1" dirty="0">
                <a:latin typeface="Calibri" panose="020F0502020204030204" pitchFamily="34" charset="0"/>
                <a:cs typeface="Calibri" panose="020F0502020204030204" pitchFamily="34" charset="0"/>
              </a:rPr>
              <a:t>DOBLE LÍNIA DE CERCA DE FEINA (</a:t>
            </a:r>
            <a:r>
              <a:rPr lang="es-E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xarxes</a:t>
            </a:r>
            <a:r>
              <a:rPr lang="es-E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professionals</a:t>
            </a:r>
            <a:r>
              <a:rPr lang="es-ES" sz="16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s-E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anteriors</a:t>
            </a:r>
            <a:r>
              <a:rPr lang="es-E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col·laboradors</a:t>
            </a:r>
            <a:r>
              <a:rPr lang="es-ES" sz="1600" b="1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 marL="457200" lvl="1" indent="0">
              <a:buNone/>
            </a:pPr>
            <a:r>
              <a:rPr lang="es-ES" sz="1600" b="1" dirty="0">
                <a:latin typeface="Calibri" panose="020F0502020204030204" pitchFamily="34" charset="0"/>
                <a:cs typeface="Calibri" panose="020F0502020204030204" pitchFamily="34" charset="0"/>
              </a:rPr>
              <a:t>			OFERTES DE LA PRÒPIA PROFESSIÓ</a:t>
            </a:r>
          </a:p>
          <a:p>
            <a:pPr marL="457200" lvl="1" indent="0">
              <a:buNone/>
            </a:pPr>
            <a:endParaRPr lang="es-ES" sz="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buNone/>
            </a:pPr>
            <a:r>
              <a:rPr lang="es-ES" sz="1600" b="1" dirty="0">
                <a:latin typeface="Calibri" panose="020F0502020204030204" pitchFamily="34" charset="0"/>
                <a:cs typeface="Calibri" panose="020F0502020204030204" pitchFamily="34" charset="0"/>
              </a:rPr>
              <a:t>			OFERTES DE SECTOR DIFERENT AL NOSTRE PERÒ NECESSARI 			EN ELS PROPERS MESOS I PEL QUE HI ESTEM QUALIFICATS</a:t>
            </a:r>
          </a:p>
          <a:p>
            <a:pPr marL="0" indent="0"/>
            <a:r>
              <a:rPr lang="es-ES" sz="1600" b="1" dirty="0">
                <a:latin typeface="Calibri" panose="020F0502020204030204" pitchFamily="34" charset="0"/>
                <a:cs typeface="Calibri" panose="020F0502020204030204" pitchFamily="34" charset="0"/>
              </a:rPr>
              <a:t>AMPLIAR FORMACIÓ ONLINE 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PER AUGMENTAR NIVELL HABILITATS:</a:t>
            </a:r>
          </a:p>
          <a:p>
            <a:pPr marL="457200" lvl="1" indent="0"/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COMPETÈNCIES TRANSVERSALS (</a:t>
            </a:r>
            <a:r>
              <a:rPr lang="es-E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gestió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emocions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s-E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treball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 en </a:t>
            </a:r>
            <a:r>
              <a:rPr lang="es-E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equip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, adaptable…)</a:t>
            </a:r>
          </a:p>
          <a:p>
            <a:pPr marL="457200" lvl="1" indent="0"/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ÀREA INFORMÀTICA, </a:t>
            </a:r>
            <a:r>
              <a:rPr lang="es-E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millor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 si </a:t>
            </a:r>
            <a:r>
              <a:rPr lang="es-E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està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 vinculada al </a:t>
            </a:r>
            <a:r>
              <a:rPr lang="es-E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teletreball</a:t>
            </a:r>
            <a:endParaRPr lang="es-E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/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ÀREA IDIOMES</a:t>
            </a:r>
          </a:p>
          <a:p>
            <a:pPr marL="457200" lvl="1" indent="0"/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ÀREA ATENCIÓ AL CLIENT</a:t>
            </a:r>
          </a:p>
          <a:p>
            <a:pPr marL="457200" lvl="1" indent="0"/>
            <a:endParaRPr lang="es-E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/>
            <a:endParaRPr lang="es-E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/>
            <a:endParaRPr lang="es-E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6 Flecha derecha"/>
          <p:cNvSpPr/>
          <p:nvPr/>
        </p:nvSpPr>
        <p:spPr>
          <a:xfrm>
            <a:off x="2051720" y="120359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Flecha derecha"/>
          <p:cNvSpPr/>
          <p:nvPr/>
        </p:nvSpPr>
        <p:spPr>
          <a:xfrm>
            <a:off x="2051720" y="192367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ll">
            <a:hlinkClick r:id="" action="ppaction://media"/>
            <a:extLst>
              <a:ext uri="{FF2B5EF4-FFF2-40B4-BE49-F238E27FC236}">
                <a16:creationId xmlns:a16="http://schemas.microsoft.com/office/drawing/2014/main" id="{60BA067A-FEF0-450F-980D-4F2065E3ED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098061"/>
      </p:ext>
    </p:extLst>
  </p:cSld>
  <p:clrMapOvr>
    <a:masterClrMapping/>
  </p:clrMapOvr>
  <p:transition advClick="0" advTm="91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7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idx="1"/>
          </p:nvPr>
        </p:nvSpPr>
        <p:spPr>
          <a:xfrm>
            <a:off x="683568" y="699542"/>
            <a:ext cx="7920880" cy="3672408"/>
          </a:xfrm>
        </p:spPr>
        <p:txBody>
          <a:bodyPr anchor="t"/>
          <a:lstStyle/>
          <a:p>
            <a:pPr>
              <a:buNone/>
            </a:pPr>
            <a:r>
              <a:rPr lang="es-ES" dirty="0">
                <a:solidFill>
                  <a:srgbClr val="C00000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ON FER FORMACIÓ </a:t>
            </a:r>
            <a:r>
              <a:rPr lang="es-ES">
                <a:solidFill>
                  <a:srgbClr val="C00000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SUBVENCIONADA ONLINE?</a:t>
            </a:r>
            <a:endParaRPr lang="es-ES" dirty="0">
              <a:solidFill>
                <a:srgbClr val="C00000"/>
              </a:solidFill>
              <a:latin typeface="Calibri" panose="020F0502020204030204" pitchFamily="34" charset="0"/>
              <a:ea typeface="Montserrat Light"/>
              <a:cs typeface="Calibri" panose="020F0502020204030204" pitchFamily="34" charset="0"/>
              <a:sym typeface="Montserrat Light"/>
            </a:endParaRPr>
          </a:p>
          <a:p>
            <a:pPr>
              <a:buNone/>
            </a:pPr>
            <a:endParaRPr lang="es-ES" dirty="0">
              <a:solidFill>
                <a:srgbClr val="C00000"/>
              </a:solidFill>
              <a:latin typeface="Calibri" panose="020F0502020204030204" pitchFamily="34" charset="0"/>
              <a:ea typeface="Montserrat Light"/>
              <a:cs typeface="Calibri" panose="020F0502020204030204" pitchFamily="34" charset="0"/>
              <a:sym typeface="Montserrat Light"/>
            </a:endParaRPr>
          </a:p>
          <a:p>
            <a:pPr algn="l"/>
            <a:r>
              <a:rPr lang="es-ES" sz="1600" dirty="0">
                <a:solidFill>
                  <a:schemeClr val="tx1"/>
                </a:solidFill>
                <a:latin typeface="Calibri" pitchFamily="34" charset="0"/>
                <a:ea typeface="Montserrat Light"/>
                <a:cs typeface="Calibri" pitchFamily="34" charset="0"/>
                <a:sym typeface="Montserrat Light"/>
              </a:rPr>
              <a:t>SEPE (Fundación SEPE)   </a:t>
            </a:r>
            <a:r>
              <a:rPr lang="es-ES" sz="1600" dirty="0">
                <a:latin typeface="Calibri" pitchFamily="34" charset="0"/>
                <a:cs typeface="Calibri" pitchFamily="34" charset="0"/>
                <a:hlinkClick r:id="rId4"/>
              </a:rPr>
              <a:t>https://www.fundae.es/digitalizate</a:t>
            </a:r>
            <a:endParaRPr lang="es-ES" sz="1600" dirty="0">
              <a:solidFill>
                <a:schemeClr val="tx1"/>
              </a:solidFill>
              <a:latin typeface="Calibri" pitchFamily="34" charset="0"/>
              <a:ea typeface="Montserrat Light"/>
              <a:cs typeface="Calibri" pitchFamily="34" charset="0"/>
              <a:sym typeface="Montserrat Light"/>
            </a:endParaRPr>
          </a:p>
          <a:p>
            <a:pPr algn="l"/>
            <a:r>
              <a:rPr lang="es-ES" sz="1600" dirty="0">
                <a:solidFill>
                  <a:schemeClr val="tx1"/>
                </a:solidFill>
                <a:latin typeface="Calibri" pitchFamily="34" charset="0"/>
                <a:ea typeface="Montserrat Light"/>
                <a:cs typeface="Calibri" pitchFamily="34" charset="0"/>
                <a:sym typeface="Montserrat Light"/>
              </a:rPr>
              <a:t>MOOC    </a:t>
            </a:r>
            <a:r>
              <a:rPr lang="es-ES" sz="1600" dirty="0">
                <a:latin typeface="Calibri" pitchFamily="34" charset="0"/>
                <a:cs typeface="Calibri" pitchFamily="34" charset="0"/>
                <a:hlinkClick r:id="rId5"/>
              </a:rPr>
              <a:t>https://mooc.es/</a:t>
            </a:r>
            <a:r>
              <a:rPr lang="es-ES" sz="1600" dirty="0">
                <a:solidFill>
                  <a:schemeClr val="tx1"/>
                </a:solidFill>
                <a:latin typeface="Calibri" pitchFamily="34" charset="0"/>
                <a:ea typeface="Montserrat Light"/>
                <a:cs typeface="Calibri" pitchFamily="34" charset="0"/>
                <a:sym typeface="Montserrat Light"/>
              </a:rPr>
              <a:t> </a:t>
            </a:r>
          </a:p>
          <a:p>
            <a:pPr algn="l"/>
            <a:r>
              <a:rPr lang="es-ES" sz="1600" dirty="0">
                <a:solidFill>
                  <a:schemeClr val="tx1"/>
                </a:solidFill>
                <a:latin typeface="Calibri" pitchFamily="34" charset="0"/>
                <a:ea typeface="Montserrat Light"/>
                <a:cs typeface="Calibri" pitchFamily="34" charset="0"/>
                <a:sym typeface="Montserrat Light"/>
              </a:rPr>
              <a:t>BARCELONA ACTIVA 	</a:t>
            </a:r>
            <a:r>
              <a:rPr lang="es-ES" sz="1600" dirty="0">
                <a:latin typeface="Calibri" pitchFamily="34" charset="0"/>
                <a:cs typeface="Calibri" pitchFamily="34" charset="0"/>
                <a:hlinkClick r:id="rId6"/>
              </a:rPr>
              <a:t>https://barcelonactiva.barcelona/covid19/ca/?category%5B0%5D=53</a:t>
            </a:r>
            <a:endParaRPr lang="es-ES" sz="1600" dirty="0">
              <a:latin typeface="Calibri" pitchFamily="34" charset="0"/>
              <a:cs typeface="Calibri" pitchFamily="34" charset="0"/>
            </a:endParaRPr>
          </a:p>
          <a:p>
            <a:pPr algn="l"/>
            <a:r>
              <a:rPr lang="es-ES" sz="1600" dirty="0">
                <a:solidFill>
                  <a:schemeClr val="tx1"/>
                </a:solidFill>
                <a:latin typeface="Calibri" pitchFamily="34" charset="0"/>
                <a:ea typeface="Montserrat Light"/>
                <a:cs typeface="Calibri" pitchFamily="34" charset="0"/>
                <a:sym typeface="Montserrat Light"/>
              </a:rPr>
              <a:t>EMAGISTER  </a:t>
            </a:r>
            <a:r>
              <a:rPr lang="es-ES" sz="1600" dirty="0">
                <a:latin typeface="Calibri" pitchFamily="34" charset="0"/>
                <a:cs typeface="Calibri" pitchFamily="34" charset="0"/>
                <a:hlinkClick r:id="rId7"/>
              </a:rPr>
              <a:t>https://www.emagister.com/subvencionados/barcelona-activa-tps-88888.htm</a:t>
            </a:r>
            <a:endParaRPr lang="es-ES" sz="1600" dirty="0">
              <a:latin typeface="Calibri" pitchFamily="34" charset="0"/>
              <a:cs typeface="Calibri" pitchFamily="34" charset="0"/>
            </a:endParaRPr>
          </a:p>
          <a:p>
            <a:pPr algn="l"/>
            <a:endParaRPr lang="es-ES" sz="1600" dirty="0">
              <a:solidFill>
                <a:schemeClr val="tx1"/>
              </a:solidFill>
              <a:latin typeface="Calibri" panose="020F0502020204030204" pitchFamily="34" charset="0"/>
              <a:ea typeface="Montserrat Light"/>
              <a:cs typeface="Calibri" panose="020F0502020204030204" pitchFamily="34" charset="0"/>
              <a:sym typeface="Montserrat Light"/>
            </a:endParaRP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17</a:t>
            </a:fld>
            <a:endParaRPr lang="es-ES"/>
          </a:p>
        </p:txBody>
      </p:sp>
      <p:pic>
        <p:nvPicPr>
          <p:cNvPr id="4" name="mm">
            <a:hlinkClick r:id="" action="ppaction://media"/>
            <a:extLst>
              <a:ext uri="{FF2B5EF4-FFF2-40B4-BE49-F238E27FC236}">
                <a16:creationId xmlns:a16="http://schemas.microsoft.com/office/drawing/2014/main" id="{91170F90-8270-4FA3-9CFF-D991028671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40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número de diapositiva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 lang="es-ES"/>
          </a:p>
        </p:txBody>
      </p:sp>
      <p:sp>
        <p:nvSpPr>
          <p:cNvPr id="4" name="3 Rectángulo redondeado"/>
          <p:cNvSpPr/>
          <p:nvPr/>
        </p:nvSpPr>
        <p:spPr>
          <a:xfrm>
            <a:off x="1331640" y="1131590"/>
            <a:ext cx="6624736" cy="2808312"/>
          </a:xfrm>
          <a:prstGeom prst="roundRect">
            <a:avLst/>
          </a:prstGeom>
          <a:solidFill>
            <a:srgbClr val="92D05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buNone/>
            </a:pPr>
            <a:endParaRPr lang="es-ES" sz="24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buNone/>
            </a:pPr>
            <a:r>
              <a:rPr lang="es-ES" sz="24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Cal </a:t>
            </a:r>
            <a:r>
              <a:rPr lang="es-ES" sz="24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apropar</a:t>
            </a:r>
            <a:r>
              <a:rPr lang="es-ES" sz="24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-se a les </a:t>
            </a:r>
            <a:r>
              <a:rPr lang="es-ES" sz="24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empreses</a:t>
            </a:r>
            <a:r>
              <a:rPr lang="es-ES" sz="24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per,</a:t>
            </a:r>
          </a:p>
          <a:p>
            <a:pPr algn="ctr">
              <a:buNone/>
            </a:pPr>
            <a:endParaRPr lang="es-ES" sz="24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buNone/>
            </a:pPr>
            <a:r>
              <a:rPr lang="es-ES" sz="24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ES" sz="24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avui</a:t>
            </a:r>
            <a:r>
              <a:rPr lang="es-ES" sz="24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ES" sz="24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més</a:t>
            </a:r>
            <a:r>
              <a:rPr lang="es-ES" sz="24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que </a:t>
            </a:r>
            <a:r>
              <a:rPr lang="es-ES" sz="24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mai</a:t>
            </a:r>
            <a:r>
              <a:rPr lang="es-ES" sz="24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</a:t>
            </a:r>
          </a:p>
          <a:p>
            <a:pPr algn="ctr">
              <a:buNone/>
            </a:pPr>
            <a:endParaRPr lang="es-ES" sz="24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buNone/>
            </a:pPr>
            <a:r>
              <a:rPr lang="es-ES" sz="24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MOSTRAR TOT EL QUE ELS PODEU APORTAR</a:t>
            </a:r>
          </a:p>
        </p:txBody>
      </p:sp>
      <p:pic>
        <p:nvPicPr>
          <p:cNvPr id="2" name="MSonido grabado">
            <a:hlinkClick r:id="" action="ppaction://media"/>
            <a:extLst>
              <a:ext uri="{FF2B5EF4-FFF2-40B4-BE49-F238E27FC236}">
                <a16:creationId xmlns:a16="http://schemas.microsoft.com/office/drawing/2014/main" id="{B2A6F9F5-CEF7-467E-AB6E-A90499DBCE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1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28"/>
          <p:cNvSpPr txBox="1">
            <a:spLocks noGrp="1"/>
          </p:cNvSpPr>
          <p:nvPr>
            <p:ph type="title"/>
          </p:nvPr>
        </p:nvSpPr>
        <p:spPr>
          <a:xfrm>
            <a:off x="776450" y="402700"/>
            <a:ext cx="5811774" cy="85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Recordeu que també ens podeu trobar a:</a:t>
            </a:r>
          </a:p>
        </p:txBody>
      </p:sp>
      <p:sp>
        <p:nvSpPr>
          <p:cNvPr id="467" name="Google Shape;467;p28"/>
          <p:cNvSpPr txBox="1">
            <a:spLocks noGrp="1"/>
          </p:cNvSpPr>
          <p:nvPr>
            <p:ph type="sldNum" idx="12"/>
          </p:nvPr>
        </p:nvSpPr>
        <p:spPr>
          <a:xfrm>
            <a:off x="8729400" y="4734075"/>
            <a:ext cx="414600" cy="40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19</a:t>
            </a:fld>
            <a:endParaRPr/>
          </a:p>
        </p:txBody>
      </p:sp>
      <p:sp>
        <p:nvSpPr>
          <p:cNvPr id="2" name="1 Rectángulo"/>
          <p:cNvSpPr/>
          <p:nvPr/>
        </p:nvSpPr>
        <p:spPr>
          <a:xfrm>
            <a:off x="1475656" y="1419622"/>
            <a:ext cx="56886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 defTabSz="449263" fontAlgn="base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ca-ES" sz="1600" b="1" kern="1200" dirty="0" err="1">
                <a:latin typeface="Calibri" panose="020F0502020204030204" pitchFamily="34" charset="0"/>
                <a:ea typeface="Microsoft YaHei" charset="-122"/>
                <a:cs typeface="Calibri" panose="020F0502020204030204" pitchFamily="34" charset="0"/>
              </a:rPr>
              <a:t>Facebook</a:t>
            </a:r>
            <a:r>
              <a:rPr lang="ca-ES" sz="1600" kern="1200" dirty="0">
                <a:latin typeface="Calibri" panose="020F0502020204030204" pitchFamily="34" charset="0"/>
                <a:ea typeface="Microsoft YaHei" charset="-122"/>
                <a:cs typeface="Calibri" panose="020F0502020204030204" pitchFamily="34" charset="0"/>
              </a:rPr>
              <a:t> Tarragona Impulsa</a:t>
            </a:r>
          </a:p>
          <a:p>
            <a:pPr marL="800100" lvl="1" indent="-342900" defTabSz="449263" fontAlgn="base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ca-ES" sz="1600" b="1" kern="1200" dirty="0" err="1">
                <a:latin typeface="Calibri" panose="020F0502020204030204" pitchFamily="34" charset="0"/>
                <a:ea typeface="Microsoft YaHei" charset="-122"/>
                <a:cs typeface="Calibri" panose="020F0502020204030204" pitchFamily="34" charset="0"/>
              </a:rPr>
              <a:t>Twitter</a:t>
            </a:r>
            <a:r>
              <a:rPr lang="ca-ES" sz="1600" kern="1200" dirty="0">
                <a:latin typeface="Calibri" panose="020F0502020204030204" pitchFamily="34" charset="0"/>
                <a:ea typeface="Microsoft YaHei" charset="-122"/>
                <a:cs typeface="Calibri" panose="020F0502020204030204" pitchFamily="34" charset="0"/>
              </a:rPr>
              <a:t> Tarragona Impulsa</a:t>
            </a:r>
          </a:p>
          <a:p>
            <a:pPr marL="800100" lvl="1" indent="-342900" defTabSz="449263" fontAlgn="base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ca-ES" sz="1600" b="1" kern="1200" dirty="0" err="1">
                <a:latin typeface="Calibri" panose="020F0502020204030204" pitchFamily="34" charset="0"/>
                <a:ea typeface="Microsoft YaHei" charset="-122"/>
                <a:cs typeface="Calibri" panose="020F0502020204030204" pitchFamily="34" charset="0"/>
              </a:rPr>
              <a:t>LinKedin</a:t>
            </a:r>
            <a:r>
              <a:rPr lang="ca-ES" sz="1600" kern="1200" dirty="0">
                <a:latin typeface="Calibri" panose="020F0502020204030204" pitchFamily="34" charset="0"/>
                <a:ea typeface="Microsoft YaHei" charset="-122"/>
                <a:cs typeface="Calibri" panose="020F0502020204030204" pitchFamily="34" charset="0"/>
              </a:rPr>
              <a:t> Tarragona Impulsa </a:t>
            </a:r>
          </a:p>
          <a:p>
            <a:pPr marL="800100" lvl="1" indent="-342900" defTabSz="449263" fontAlgn="base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ca-ES" sz="1600" kern="1200" dirty="0">
                <a:latin typeface="Calibri" panose="020F0502020204030204" pitchFamily="34" charset="0"/>
                <a:ea typeface="Microsoft YaHei" charset="-122"/>
                <a:cs typeface="Calibri" panose="020F0502020204030204" pitchFamily="34" charset="0"/>
              </a:rPr>
              <a:t>Canal de </a:t>
            </a:r>
            <a:r>
              <a:rPr lang="ca-ES" sz="1600" b="1" kern="1200" dirty="0" err="1">
                <a:latin typeface="Calibri" panose="020F0502020204030204" pitchFamily="34" charset="0"/>
                <a:ea typeface="Microsoft YaHei" charset="-122"/>
                <a:cs typeface="Calibri" panose="020F0502020204030204" pitchFamily="34" charset="0"/>
              </a:rPr>
              <a:t>Youtube</a:t>
            </a:r>
            <a:r>
              <a:rPr lang="ca-ES" sz="1600" b="1" kern="1200" dirty="0">
                <a:latin typeface="Calibri" panose="020F0502020204030204" pitchFamily="34" charset="0"/>
                <a:ea typeface="Microsoft YaHei" charset="-122"/>
                <a:cs typeface="Calibri" panose="020F0502020204030204" pitchFamily="34" charset="0"/>
              </a:rPr>
              <a:t> </a:t>
            </a:r>
            <a:r>
              <a:rPr lang="ca-ES" sz="1600" kern="1200" dirty="0">
                <a:latin typeface="Calibri" panose="020F0502020204030204" pitchFamily="34" charset="0"/>
                <a:ea typeface="Microsoft YaHei" charset="-122"/>
                <a:cs typeface="Calibri" panose="020F0502020204030204" pitchFamily="34" charset="0"/>
              </a:rPr>
              <a:t>Tarragona Impulsa</a:t>
            </a:r>
          </a:p>
          <a:p>
            <a:pPr marL="457200" defTabSz="449263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ca-ES" sz="1600" kern="1200" dirty="0">
              <a:latin typeface="Calibri" panose="020F0502020204030204" pitchFamily="34" charset="0"/>
              <a:ea typeface="Microsoft YaHei" charset="-122"/>
              <a:cs typeface="Calibri" panose="020F0502020204030204" pitchFamily="34" charset="0"/>
            </a:endParaRPr>
          </a:p>
          <a:p>
            <a:pPr marL="457200" defTabSz="449263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ca-ES" sz="1600" kern="1200" dirty="0">
                <a:latin typeface="Calibri" panose="020F0502020204030204" pitchFamily="34" charset="0"/>
                <a:ea typeface="Microsoft YaHei" charset="-122"/>
                <a:cs typeface="Calibri" panose="020F0502020204030204" pitchFamily="34" charset="0"/>
              </a:rPr>
              <a:t>Altres xarxes socials de projectes Tarragona Impulsa:</a:t>
            </a:r>
          </a:p>
          <a:p>
            <a:pPr marL="800100" lvl="1" indent="-342900" defTabSz="449263" fontAlgn="base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ca-ES" sz="1600" b="1" kern="1200" dirty="0" err="1">
                <a:latin typeface="Calibri" panose="020F0502020204030204" pitchFamily="34" charset="0"/>
                <a:ea typeface="Microsoft YaHei" charset="-122"/>
                <a:cs typeface="Calibri" panose="020F0502020204030204" pitchFamily="34" charset="0"/>
              </a:rPr>
              <a:t>Facebook</a:t>
            </a:r>
            <a:r>
              <a:rPr lang="ca-ES" sz="1600" b="1" kern="1200" dirty="0">
                <a:latin typeface="Calibri" panose="020F0502020204030204" pitchFamily="34" charset="0"/>
                <a:ea typeface="Microsoft YaHei" charset="-122"/>
                <a:cs typeface="Calibri" panose="020F0502020204030204" pitchFamily="34" charset="0"/>
              </a:rPr>
              <a:t> </a:t>
            </a:r>
            <a:r>
              <a:rPr lang="ca-ES" sz="1600" kern="1200" dirty="0">
                <a:latin typeface="Calibri" panose="020F0502020204030204" pitchFamily="34" charset="0"/>
                <a:ea typeface="Microsoft YaHei" charset="-122"/>
                <a:cs typeface="Calibri" panose="020F0502020204030204" pitchFamily="34" charset="0"/>
              </a:rPr>
              <a:t>Open </a:t>
            </a:r>
            <a:r>
              <a:rPr lang="ca-ES" sz="1600" kern="1200" dirty="0" err="1">
                <a:latin typeface="Calibri" panose="020F0502020204030204" pitchFamily="34" charset="0"/>
                <a:ea typeface="Microsoft YaHei" charset="-122"/>
                <a:cs typeface="Calibri" panose="020F0502020204030204" pitchFamily="34" charset="0"/>
              </a:rPr>
              <a:t>Future</a:t>
            </a:r>
            <a:r>
              <a:rPr lang="ca-ES" sz="1600" kern="1200" dirty="0">
                <a:latin typeface="Calibri" panose="020F0502020204030204" pitchFamily="34" charset="0"/>
                <a:ea typeface="Microsoft YaHei" charset="-122"/>
                <a:cs typeface="Calibri" panose="020F0502020204030204" pitchFamily="34" charset="0"/>
              </a:rPr>
              <a:t>_</a:t>
            </a:r>
          </a:p>
          <a:p>
            <a:pPr marL="800100" lvl="1" indent="-342900" defTabSz="449263" fontAlgn="base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ca-ES" sz="1600" b="1" kern="1200" dirty="0" err="1">
                <a:latin typeface="Calibri" panose="020F0502020204030204" pitchFamily="34" charset="0"/>
                <a:ea typeface="Microsoft YaHei" charset="-122"/>
                <a:cs typeface="Calibri" panose="020F0502020204030204" pitchFamily="34" charset="0"/>
              </a:rPr>
              <a:t>Twitte</a:t>
            </a:r>
            <a:r>
              <a:rPr lang="ca-ES" sz="1600" kern="1200" dirty="0" err="1">
                <a:latin typeface="Calibri" panose="020F0502020204030204" pitchFamily="34" charset="0"/>
                <a:ea typeface="Microsoft YaHei" charset="-122"/>
                <a:cs typeface="Calibri" panose="020F0502020204030204" pitchFamily="34" charset="0"/>
              </a:rPr>
              <a:t>r</a:t>
            </a:r>
            <a:r>
              <a:rPr lang="ca-ES" sz="1600" kern="1200" dirty="0">
                <a:latin typeface="Calibri" panose="020F0502020204030204" pitchFamily="34" charset="0"/>
                <a:ea typeface="Microsoft YaHei" charset="-122"/>
                <a:cs typeface="Calibri" panose="020F0502020204030204" pitchFamily="34" charset="0"/>
              </a:rPr>
              <a:t> Open </a:t>
            </a:r>
            <a:r>
              <a:rPr lang="ca-ES" sz="1600" kern="1200" dirty="0" err="1">
                <a:latin typeface="Calibri" panose="020F0502020204030204" pitchFamily="34" charset="0"/>
                <a:ea typeface="Microsoft YaHei" charset="-122"/>
                <a:cs typeface="Calibri" panose="020F0502020204030204" pitchFamily="34" charset="0"/>
              </a:rPr>
              <a:t>Future</a:t>
            </a:r>
            <a:r>
              <a:rPr lang="ca-ES" sz="1600" kern="1200" dirty="0">
                <a:latin typeface="Calibri" panose="020F0502020204030204" pitchFamily="34" charset="0"/>
                <a:ea typeface="Microsoft YaHei" charset="-122"/>
                <a:cs typeface="Calibri" panose="020F0502020204030204" pitchFamily="34" charset="0"/>
              </a:rPr>
              <a:t>_</a:t>
            </a:r>
          </a:p>
          <a:p>
            <a:pPr marL="800100" lvl="1" indent="-342900" defTabSz="449263" fontAlgn="base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ca-ES" sz="1600" b="1" kern="1200" dirty="0" err="1">
                <a:latin typeface="Calibri" panose="020F0502020204030204" pitchFamily="34" charset="0"/>
                <a:ea typeface="Microsoft YaHei" charset="-122"/>
                <a:cs typeface="Calibri" panose="020F0502020204030204" pitchFamily="34" charset="0"/>
              </a:rPr>
              <a:t>Twitter</a:t>
            </a:r>
            <a:r>
              <a:rPr lang="ca-ES" sz="1600" b="1" kern="1200" dirty="0">
                <a:latin typeface="Calibri" panose="020F0502020204030204" pitchFamily="34" charset="0"/>
                <a:ea typeface="Microsoft YaHei" charset="-122"/>
                <a:cs typeface="Calibri" panose="020F0502020204030204" pitchFamily="34" charset="0"/>
              </a:rPr>
              <a:t> </a:t>
            </a:r>
            <a:r>
              <a:rPr lang="ca-ES" sz="1600" kern="1200" dirty="0">
                <a:latin typeface="Calibri" panose="020F0502020204030204" pitchFamily="34" charset="0"/>
                <a:ea typeface="Microsoft YaHei" charset="-122"/>
                <a:cs typeface="Calibri" panose="020F0502020204030204" pitchFamily="34" charset="0"/>
              </a:rPr>
              <a:t>Explorer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34004"/>
            <a:ext cx="9144000" cy="633241"/>
          </a:xfrm>
          <a:prstGeom prst="rect">
            <a:avLst/>
          </a:prstGeom>
        </p:spPr>
      </p:pic>
    </p:spTree>
  </p:cSld>
  <p:clrMapOvr>
    <a:masterClrMapping/>
  </p:clrMapOvr>
  <p:transition advClick="0" advTm="5000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3"/>
          <p:cNvSpPr txBox="1">
            <a:spLocks noGrp="1"/>
          </p:cNvSpPr>
          <p:nvPr>
            <p:ph type="body" idx="2"/>
          </p:nvPr>
        </p:nvSpPr>
        <p:spPr>
          <a:xfrm>
            <a:off x="443834" y="2211710"/>
            <a:ext cx="8451482" cy="165618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a-E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Missió</a:t>
            </a:r>
          </a:p>
          <a:p>
            <a:pPr marL="0" lvl="0" indent="0" algn="just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a-ES" sz="1600" b="1" dirty="0">
                <a:latin typeface="Calibri" panose="020F0502020204030204" pitchFamily="34" charset="0"/>
                <a:cs typeface="Calibri" panose="020F0502020204030204" pitchFamily="34" charset="0"/>
              </a:rPr>
              <a:t>Impulsar</a:t>
            </a:r>
            <a:r>
              <a:rPr lang="ca-ES" sz="1600" dirty="0">
                <a:latin typeface="Calibri" panose="020F0502020204030204" pitchFamily="34" charset="0"/>
                <a:cs typeface="Calibri" panose="020F0502020204030204" pitchFamily="34" charset="0"/>
              </a:rPr>
              <a:t> el desenvolupament socioeconòmic de la ciutat, </a:t>
            </a:r>
            <a:r>
              <a:rPr lang="ca-ES" sz="1600" b="1" dirty="0">
                <a:latin typeface="Calibri" panose="020F0502020204030204" pitchFamily="34" charset="0"/>
                <a:cs typeface="Calibri" panose="020F0502020204030204" pitchFamily="34" charset="0"/>
              </a:rPr>
              <a:t>millorar </a:t>
            </a:r>
            <a:r>
              <a:rPr lang="ca-ES" sz="1600" dirty="0">
                <a:latin typeface="Calibri" panose="020F0502020204030204" pitchFamily="34" charset="0"/>
                <a:cs typeface="Calibri" panose="020F0502020204030204" pitchFamily="34" charset="0"/>
              </a:rPr>
              <a:t>de la qualitat de vida i el benestar social dels seus ciutadans i ciutadanes, mitjançant l’acompanyament de les persones a l’accés a una ocupació digna, del foment de l’emprenedoria i del suport al teixit productiu, potenciant la col·laboració i l’aprofitament d’oportunitats i sinergies amb municipis i agents de l’entorn.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0" name="Google Shape;320;p13"/>
          <p:cNvSpPr txBox="1">
            <a:spLocks noGrp="1"/>
          </p:cNvSpPr>
          <p:nvPr>
            <p:ph type="sldNum" idx="12"/>
          </p:nvPr>
        </p:nvSpPr>
        <p:spPr>
          <a:xfrm>
            <a:off x="8729400" y="4734075"/>
            <a:ext cx="414600" cy="40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/>
          </a:p>
        </p:txBody>
      </p:sp>
      <p:sp>
        <p:nvSpPr>
          <p:cNvPr id="10" name="Google Shape;318;p13"/>
          <p:cNvSpPr txBox="1">
            <a:spLocks/>
          </p:cNvSpPr>
          <p:nvPr/>
        </p:nvSpPr>
        <p:spPr>
          <a:xfrm>
            <a:off x="537066" y="339502"/>
            <a:ext cx="4210829" cy="36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❑"/>
              <a:defRPr sz="20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marR="0" lvl="1" indent="-3556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3556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3556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3556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3556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marR="0" lvl="6" indent="-3556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marR="0" lvl="7" indent="-3556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marR="0" lvl="8" indent="-3556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ca-E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 hem arribat fins aquí?</a:t>
            </a:r>
          </a:p>
        </p:txBody>
      </p:sp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316200527"/>
              </p:ext>
            </p:extLst>
          </p:nvPr>
        </p:nvGraphicFramePr>
        <p:xfrm>
          <a:off x="443834" y="843558"/>
          <a:ext cx="7632848" cy="1296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510259"/>
            <a:ext cx="9144000" cy="6332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5000">
        <p:fade thruBlk="1"/>
      </p:transition>
    </mc:Choice>
    <mc:Fallback>
      <p:transition spd="slow" advClick="0" advTm="5000">
        <p:fade thruBlk="1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34"/>
          <p:cNvSpPr txBox="1">
            <a:spLocks noGrp="1"/>
          </p:cNvSpPr>
          <p:nvPr>
            <p:ph type="sldNum" idx="12"/>
          </p:nvPr>
        </p:nvSpPr>
        <p:spPr>
          <a:xfrm>
            <a:off x="8729400" y="4734075"/>
            <a:ext cx="414600" cy="40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20</a:t>
            </a:fld>
            <a:endParaRPr/>
          </a:p>
        </p:txBody>
      </p:sp>
      <p:sp>
        <p:nvSpPr>
          <p:cNvPr id="556" name="Google Shape;556;p34"/>
          <p:cNvSpPr txBox="1">
            <a:spLocks noGrp="1"/>
          </p:cNvSpPr>
          <p:nvPr>
            <p:ph type="ctrTitle" idx="4294967295"/>
          </p:nvPr>
        </p:nvSpPr>
        <p:spPr>
          <a:xfrm>
            <a:off x="539552" y="1131590"/>
            <a:ext cx="4464496" cy="861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Moltes gràcies!!</a:t>
            </a:r>
            <a:endParaRPr sz="44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ubTitle" idx="4294967295"/>
          </p:nvPr>
        </p:nvSpPr>
        <p:spPr bwMode="auto">
          <a:xfrm>
            <a:off x="2195736" y="2643758"/>
            <a:ext cx="5976664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9720" tIns="49680" rIns="99720" bIns="49680"/>
          <a:lstStyle>
            <a:lvl1pPr marL="182563" indent="-177800" eaLnBrk="0" hangingPunct="0">
              <a:spcBef>
                <a:spcPts val="900"/>
              </a:spcBef>
              <a:tabLst>
                <a:tab pos="182563" algn="l"/>
                <a:tab pos="630238" algn="l"/>
                <a:tab pos="1079500" algn="l"/>
                <a:tab pos="1528763" algn="l"/>
                <a:tab pos="1978025" algn="l"/>
                <a:tab pos="2427288" algn="l"/>
                <a:tab pos="2876550" algn="l"/>
                <a:tab pos="3325813" algn="l"/>
                <a:tab pos="3775075" algn="l"/>
                <a:tab pos="4224338" algn="l"/>
                <a:tab pos="4673600" algn="l"/>
                <a:tab pos="5122863" algn="l"/>
                <a:tab pos="5572125" algn="l"/>
                <a:tab pos="6021388" algn="l"/>
                <a:tab pos="6470650" algn="l"/>
                <a:tab pos="6919913" algn="l"/>
                <a:tab pos="7369175" algn="l"/>
                <a:tab pos="7818438" algn="l"/>
                <a:tab pos="8267700" algn="l"/>
                <a:tab pos="8716963" algn="l"/>
                <a:tab pos="9166225" algn="l"/>
              </a:tabLst>
              <a:defRPr sz="36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1pPr>
            <a:lvl2pPr eaLnBrk="0" hangingPunct="0">
              <a:spcBef>
                <a:spcPts val="800"/>
              </a:spcBef>
              <a:tabLst>
                <a:tab pos="182563" algn="l"/>
                <a:tab pos="630238" algn="l"/>
                <a:tab pos="1079500" algn="l"/>
                <a:tab pos="1528763" algn="l"/>
                <a:tab pos="1978025" algn="l"/>
                <a:tab pos="2427288" algn="l"/>
                <a:tab pos="2876550" algn="l"/>
                <a:tab pos="3325813" algn="l"/>
                <a:tab pos="3775075" algn="l"/>
                <a:tab pos="4224338" algn="l"/>
                <a:tab pos="4673600" algn="l"/>
                <a:tab pos="5122863" algn="l"/>
                <a:tab pos="5572125" algn="l"/>
                <a:tab pos="6021388" algn="l"/>
                <a:tab pos="6470650" algn="l"/>
                <a:tab pos="6919913" algn="l"/>
                <a:tab pos="7369175" algn="l"/>
                <a:tab pos="7818438" algn="l"/>
                <a:tab pos="8267700" algn="l"/>
                <a:tab pos="8716963" algn="l"/>
                <a:tab pos="9166225" algn="l"/>
              </a:tabLst>
              <a:defRPr sz="32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2pPr>
            <a:lvl3pPr eaLnBrk="0" hangingPunct="0">
              <a:spcBef>
                <a:spcPts val="675"/>
              </a:spcBef>
              <a:tabLst>
                <a:tab pos="182563" algn="l"/>
                <a:tab pos="630238" algn="l"/>
                <a:tab pos="1079500" algn="l"/>
                <a:tab pos="1528763" algn="l"/>
                <a:tab pos="1978025" algn="l"/>
                <a:tab pos="2427288" algn="l"/>
                <a:tab pos="2876550" algn="l"/>
                <a:tab pos="3325813" algn="l"/>
                <a:tab pos="3775075" algn="l"/>
                <a:tab pos="4224338" algn="l"/>
                <a:tab pos="4673600" algn="l"/>
                <a:tab pos="5122863" algn="l"/>
                <a:tab pos="5572125" algn="l"/>
                <a:tab pos="6021388" algn="l"/>
                <a:tab pos="6470650" algn="l"/>
                <a:tab pos="6919913" algn="l"/>
                <a:tab pos="7369175" algn="l"/>
                <a:tab pos="7818438" algn="l"/>
                <a:tab pos="8267700" algn="l"/>
                <a:tab pos="8716963" algn="l"/>
                <a:tab pos="9166225" algn="l"/>
              </a:tabLst>
              <a:defRPr sz="27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3pPr>
            <a:lvl4pPr eaLnBrk="0" hangingPunct="0">
              <a:spcBef>
                <a:spcPts val="575"/>
              </a:spcBef>
              <a:tabLst>
                <a:tab pos="182563" algn="l"/>
                <a:tab pos="630238" algn="l"/>
                <a:tab pos="1079500" algn="l"/>
                <a:tab pos="1528763" algn="l"/>
                <a:tab pos="1978025" algn="l"/>
                <a:tab pos="2427288" algn="l"/>
                <a:tab pos="2876550" algn="l"/>
                <a:tab pos="3325813" algn="l"/>
                <a:tab pos="3775075" algn="l"/>
                <a:tab pos="4224338" algn="l"/>
                <a:tab pos="4673600" algn="l"/>
                <a:tab pos="5122863" algn="l"/>
                <a:tab pos="5572125" algn="l"/>
                <a:tab pos="6021388" algn="l"/>
                <a:tab pos="6470650" algn="l"/>
                <a:tab pos="6919913" algn="l"/>
                <a:tab pos="7369175" algn="l"/>
                <a:tab pos="7818438" algn="l"/>
                <a:tab pos="8267700" algn="l"/>
                <a:tab pos="8716963" algn="l"/>
                <a:tab pos="9166225" algn="l"/>
              </a:tabLst>
              <a:defRPr sz="23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4pPr>
            <a:lvl5pPr eaLnBrk="0" hangingPunct="0">
              <a:spcBef>
                <a:spcPts val="575"/>
              </a:spcBef>
              <a:tabLst>
                <a:tab pos="182563" algn="l"/>
                <a:tab pos="630238" algn="l"/>
                <a:tab pos="1079500" algn="l"/>
                <a:tab pos="1528763" algn="l"/>
                <a:tab pos="1978025" algn="l"/>
                <a:tab pos="2427288" algn="l"/>
                <a:tab pos="2876550" algn="l"/>
                <a:tab pos="3325813" algn="l"/>
                <a:tab pos="3775075" algn="l"/>
                <a:tab pos="4224338" algn="l"/>
                <a:tab pos="4673600" algn="l"/>
                <a:tab pos="5122863" algn="l"/>
                <a:tab pos="5572125" algn="l"/>
                <a:tab pos="6021388" algn="l"/>
                <a:tab pos="6470650" algn="l"/>
                <a:tab pos="6919913" algn="l"/>
                <a:tab pos="7369175" algn="l"/>
                <a:tab pos="7818438" algn="l"/>
                <a:tab pos="8267700" algn="l"/>
                <a:tab pos="8716963" algn="l"/>
                <a:tab pos="9166225" algn="l"/>
              </a:tabLst>
              <a:defRPr sz="23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ts val="5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182563" algn="l"/>
                <a:tab pos="630238" algn="l"/>
                <a:tab pos="1079500" algn="l"/>
                <a:tab pos="1528763" algn="l"/>
                <a:tab pos="1978025" algn="l"/>
                <a:tab pos="2427288" algn="l"/>
                <a:tab pos="2876550" algn="l"/>
                <a:tab pos="3325813" algn="l"/>
                <a:tab pos="3775075" algn="l"/>
                <a:tab pos="4224338" algn="l"/>
                <a:tab pos="4673600" algn="l"/>
                <a:tab pos="5122863" algn="l"/>
                <a:tab pos="5572125" algn="l"/>
                <a:tab pos="6021388" algn="l"/>
                <a:tab pos="6470650" algn="l"/>
                <a:tab pos="6919913" algn="l"/>
                <a:tab pos="7369175" algn="l"/>
                <a:tab pos="7818438" algn="l"/>
                <a:tab pos="8267700" algn="l"/>
                <a:tab pos="8716963" algn="l"/>
                <a:tab pos="9166225" algn="l"/>
              </a:tabLst>
              <a:defRPr sz="23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ts val="5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182563" algn="l"/>
                <a:tab pos="630238" algn="l"/>
                <a:tab pos="1079500" algn="l"/>
                <a:tab pos="1528763" algn="l"/>
                <a:tab pos="1978025" algn="l"/>
                <a:tab pos="2427288" algn="l"/>
                <a:tab pos="2876550" algn="l"/>
                <a:tab pos="3325813" algn="l"/>
                <a:tab pos="3775075" algn="l"/>
                <a:tab pos="4224338" algn="l"/>
                <a:tab pos="4673600" algn="l"/>
                <a:tab pos="5122863" algn="l"/>
                <a:tab pos="5572125" algn="l"/>
                <a:tab pos="6021388" algn="l"/>
                <a:tab pos="6470650" algn="l"/>
                <a:tab pos="6919913" algn="l"/>
                <a:tab pos="7369175" algn="l"/>
                <a:tab pos="7818438" algn="l"/>
                <a:tab pos="8267700" algn="l"/>
                <a:tab pos="8716963" algn="l"/>
                <a:tab pos="9166225" algn="l"/>
              </a:tabLst>
              <a:defRPr sz="23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ts val="5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182563" algn="l"/>
                <a:tab pos="630238" algn="l"/>
                <a:tab pos="1079500" algn="l"/>
                <a:tab pos="1528763" algn="l"/>
                <a:tab pos="1978025" algn="l"/>
                <a:tab pos="2427288" algn="l"/>
                <a:tab pos="2876550" algn="l"/>
                <a:tab pos="3325813" algn="l"/>
                <a:tab pos="3775075" algn="l"/>
                <a:tab pos="4224338" algn="l"/>
                <a:tab pos="4673600" algn="l"/>
                <a:tab pos="5122863" algn="l"/>
                <a:tab pos="5572125" algn="l"/>
                <a:tab pos="6021388" algn="l"/>
                <a:tab pos="6470650" algn="l"/>
                <a:tab pos="6919913" algn="l"/>
                <a:tab pos="7369175" algn="l"/>
                <a:tab pos="7818438" algn="l"/>
                <a:tab pos="8267700" algn="l"/>
                <a:tab pos="8716963" algn="l"/>
                <a:tab pos="9166225" algn="l"/>
              </a:tabLst>
              <a:defRPr sz="23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ts val="5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182563" algn="l"/>
                <a:tab pos="630238" algn="l"/>
                <a:tab pos="1079500" algn="l"/>
                <a:tab pos="1528763" algn="l"/>
                <a:tab pos="1978025" algn="l"/>
                <a:tab pos="2427288" algn="l"/>
                <a:tab pos="2876550" algn="l"/>
                <a:tab pos="3325813" algn="l"/>
                <a:tab pos="3775075" algn="l"/>
                <a:tab pos="4224338" algn="l"/>
                <a:tab pos="4673600" algn="l"/>
                <a:tab pos="5122863" algn="l"/>
                <a:tab pos="5572125" algn="l"/>
                <a:tab pos="6021388" algn="l"/>
                <a:tab pos="6470650" algn="l"/>
                <a:tab pos="6919913" algn="l"/>
                <a:tab pos="7369175" algn="l"/>
                <a:tab pos="7818438" algn="l"/>
                <a:tab pos="8267700" algn="l"/>
                <a:tab pos="8716963" algn="l"/>
                <a:tab pos="9166225" algn="l"/>
              </a:tabLst>
              <a:defRPr sz="23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425"/>
              </a:spcBef>
              <a:buClrTx/>
              <a:buFontTx/>
              <a:buNone/>
            </a:pPr>
            <a:r>
              <a:rPr lang="es-ES" altLang="es-ES" sz="1600" b="1" dirty="0">
                <a:solidFill>
                  <a:srgbClr val="404040"/>
                </a:solidFill>
                <a:ea typeface="ＭＳ Ｐゴシック" pitchFamily="34" charset="-128"/>
                <a:cs typeface="Calibri" panose="020F0502020204030204" pitchFamily="34" charset="0"/>
              </a:rPr>
              <a:t>Av. Cardenal Vidal i Barraquer  s/n - M 1 -</a:t>
            </a:r>
          </a:p>
          <a:p>
            <a:pPr algn="ctr" eaLnBrk="1" hangingPunct="1">
              <a:lnSpc>
                <a:spcPct val="90000"/>
              </a:lnSpc>
              <a:spcBef>
                <a:spcPts val="425"/>
              </a:spcBef>
              <a:buClrTx/>
              <a:buFontTx/>
              <a:buNone/>
            </a:pPr>
            <a:r>
              <a:rPr lang="es-ES" altLang="es-ES" sz="1600" b="1" dirty="0">
                <a:solidFill>
                  <a:srgbClr val="404040"/>
                </a:solidFill>
                <a:ea typeface="ＭＳ Ｐゴシック" pitchFamily="34" charset="-128"/>
                <a:cs typeface="Calibri" panose="020F0502020204030204" pitchFamily="34" charset="0"/>
              </a:rPr>
              <a:t>43005 Tarragona</a:t>
            </a:r>
          </a:p>
          <a:p>
            <a:pPr algn="ctr" eaLnBrk="1" hangingPunct="1">
              <a:lnSpc>
                <a:spcPct val="90000"/>
              </a:lnSpc>
              <a:spcBef>
                <a:spcPts val="550"/>
              </a:spcBef>
              <a:buClrTx/>
              <a:buFontTx/>
              <a:buNone/>
            </a:pPr>
            <a:r>
              <a:rPr lang="es-ES" altLang="es-ES" sz="1600" b="1" dirty="0">
                <a:solidFill>
                  <a:srgbClr val="404040"/>
                </a:solidFill>
                <a:ea typeface="ＭＳ Ｐゴシック" pitchFamily="34" charset="-128"/>
                <a:cs typeface="Calibri" panose="020F0502020204030204" pitchFamily="34" charset="0"/>
              </a:rPr>
              <a:t>Tel. 977 243 609 </a:t>
            </a:r>
          </a:p>
          <a:p>
            <a:pPr algn="ctr" eaLnBrk="1" hangingPunct="1">
              <a:lnSpc>
                <a:spcPct val="90000"/>
              </a:lnSpc>
              <a:spcBef>
                <a:spcPts val="550"/>
              </a:spcBef>
              <a:buClrTx/>
              <a:buFontTx/>
              <a:buNone/>
            </a:pPr>
            <a:r>
              <a:rPr lang="es-ES" altLang="es-ES" sz="1600" b="1" dirty="0">
                <a:solidFill>
                  <a:srgbClr val="404040"/>
                </a:solidFill>
                <a:ea typeface="ＭＳ Ｐゴシック" pitchFamily="34" charset="-128"/>
                <a:cs typeface="Calibri" panose="020F0502020204030204" pitchFamily="34" charset="0"/>
              </a:rPr>
              <a:t>a/e: tarragonaimpulsa@tarragona.cat</a:t>
            </a:r>
          </a:p>
          <a:p>
            <a:pPr algn="ctr" eaLnBrk="1" hangingPunct="1">
              <a:lnSpc>
                <a:spcPct val="90000"/>
              </a:lnSpc>
              <a:spcBef>
                <a:spcPts val="550"/>
              </a:spcBef>
              <a:buClrTx/>
              <a:buFontTx/>
              <a:buNone/>
            </a:pPr>
            <a:r>
              <a:rPr lang="es-ES" altLang="es-ES" sz="1600" b="1" dirty="0">
                <a:solidFill>
                  <a:srgbClr val="FF0000"/>
                </a:solidFill>
                <a:ea typeface="ＭＳ Ｐゴシック" pitchFamily="34" charset="-128"/>
                <a:cs typeface="Calibri" panose="020F0502020204030204" pitchFamily="34" charset="0"/>
              </a:rPr>
              <a:t>http://tarragonaimpulsa.tarragona.cat</a:t>
            </a:r>
          </a:p>
          <a:p>
            <a:pPr algn="ctr" eaLnBrk="1" hangingPunct="1">
              <a:lnSpc>
                <a:spcPct val="90000"/>
              </a:lnSpc>
              <a:spcBef>
                <a:spcPts val="550"/>
              </a:spcBef>
              <a:buClrTx/>
              <a:buFontTx/>
              <a:buNone/>
            </a:pPr>
            <a:endParaRPr lang="es-ES" altLang="es-ES" sz="2200" b="1" dirty="0">
              <a:solidFill>
                <a:srgbClr val="FF0000"/>
              </a:solidFill>
              <a:latin typeface="Arial" charset="0"/>
              <a:ea typeface="ＭＳ Ｐゴシック" pitchFamily="34" charset="-128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23478"/>
            <a:ext cx="3590925" cy="238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34004"/>
            <a:ext cx="9144000" cy="63324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4"/>
          <p:cNvSpPr txBox="1">
            <a:spLocks noGrp="1"/>
          </p:cNvSpPr>
          <p:nvPr>
            <p:ph type="subTitle" idx="4294967295"/>
          </p:nvPr>
        </p:nvSpPr>
        <p:spPr>
          <a:xfrm>
            <a:off x="683568" y="267494"/>
            <a:ext cx="7920880" cy="385410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buNone/>
            </a:pPr>
            <a:r>
              <a:rPr lang="ca-E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Visió</a:t>
            </a:r>
          </a:p>
          <a:p>
            <a:pPr marL="0" lvl="0" indent="0" algn="just">
              <a:buNone/>
            </a:pPr>
            <a:r>
              <a:rPr lang="ca-ES" sz="1600" dirty="0">
                <a:latin typeface="Calibri" panose="020F0502020204030204" pitchFamily="34" charset="0"/>
                <a:cs typeface="Calibri" panose="020F0502020204030204" pitchFamily="34" charset="0"/>
              </a:rPr>
              <a:t>La consolidació de </a:t>
            </a:r>
            <a:r>
              <a:rPr lang="ca-ES" sz="1600" b="1" dirty="0">
                <a:latin typeface="Calibri" panose="020F0502020204030204" pitchFamily="34" charset="0"/>
                <a:cs typeface="Calibri" panose="020F0502020204030204" pitchFamily="34" charset="0"/>
              </a:rPr>
              <a:t>Tarragona Impulsa com a referent per a la ciutadania</a:t>
            </a:r>
            <a:r>
              <a:rPr lang="ca-ES" sz="1600" dirty="0">
                <a:latin typeface="Calibri" panose="020F0502020204030204" pitchFamily="34" charset="0"/>
                <a:cs typeface="Calibri" panose="020F0502020204030204" pitchFamily="34" charset="0"/>
              </a:rPr>
              <a:t> en l’àmbit de l’ocupació, el foment de la formació de qualitat i l’emprenedoria de valor afegit. </a:t>
            </a:r>
          </a:p>
          <a:p>
            <a:pPr marL="0" lvl="0" indent="0" algn="just">
              <a:buNone/>
            </a:pPr>
            <a:r>
              <a:rPr lang="ca-ES" sz="1600" dirty="0">
                <a:latin typeface="Calibri" panose="020F0502020204030204" pitchFamily="34" charset="0"/>
                <a:cs typeface="Calibri" panose="020F0502020204030204" pitchFamily="34" charset="0"/>
              </a:rPr>
              <a:t>Avançant en el rol d’agent propiciador del desenvolupament socioeconòmic de la ciutat, fet que es materialitza amb:</a:t>
            </a: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ca-ES" sz="1600" dirty="0">
                <a:latin typeface="Calibri" panose="020F0502020204030204" pitchFamily="34" charset="0"/>
                <a:cs typeface="Calibri" panose="020F0502020204030204" pitchFamily="34" charset="0"/>
              </a:rPr>
              <a:t>L’adaptació de l’oferta de serveis, la millora de les competències de la població activa, la proximitat i servei a la comunitat emprenedora, la mirada territorial i la dimensió internacional. </a:t>
            </a: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ca-ES" sz="1600" dirty="0">
                <a:latin typeface="Calibri" panose="020F0502020204030204" pitchFamily="34" charset="0"/>
                <a:cs typeface="Calibri" panose="020F0502020204030204" pitchFamily="34" charset="0"/>
              </a:rPr>
              <a:t>Mecanismes de programació i planificació estratègica i d’avaluació, integració de les noves eines de gestió i d’espais de coordinació,  i la revisió i adequació en termes de comunicació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b="1" dirty="0"/>
          </a:p>
        </p:txBody>
      </p:sp>
      <p:sp>
        <p:nvSpPr>
          <p:cNvPr id="328" name="Google Shape;328;p14"/>
          <p:cNvSpPr txBox="1">
            <a:spLocks noGrp="1"/>
          </p:cNvSpPr>
          <p:nvPr>
            <p:ph type="sldNum" idx="12"/>
          </p:nvPr>
        </p:nvSpPr>
        <p:spPr>
          <a:xfrm>
            <a:off x="8729400" y="4734075"/>
            <a:ext cx="414600" cy="40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125571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0"/>
            <a:ext cx="712787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015" y="463550"/>
            <a:ext cx="60325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34004"/>
            <a:ext cx="9144000" cy="6332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5000">
        <p:fade thruBlk="1"/>
      </p:transition>
    </mc:Choice>
    <mc:Fallback xmlns="">
      <p:transition spd="slow" advClick="0" advTm="5000">
        <p:fade thruBlk="1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7"/>
          <p:cNvSpPr txBox="1">
            <a:spLocks noGrp="1"/>
          </p:cNvSpPr>
          <p:nvPr>
            <p:ph type="title"/>
          </p:nvPr>
        </p:nvSpPr>
        <p:spPr>
          <a:xfrm>
            <a:off x="467544" y="1779662"/>
            <a:ext cx="1728192" cy="296842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 </a:t>
            </a:r>
            <a:r>
              <a:rPr lang="es-ES" sz="24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fem</a:t>
            </a:r>
            <a:endParaRPr sz="24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/>
          <a:srcRect l="164" t="14495" r="-96" b="14749"/>
          <a:stretch/>
        </p:blipFill>
        <p:spPr>
          <a:xfrm>
            <a:off x="-6262" y="0"/>
            <a:ext cx="9150262" cy="4585474"/>
          </a:xfrm>
          <a:prstGeom prst="rect">
            <a:avLst/>
          </a:prstGeom>
        </p:spPr>
      </p:pic>
      <p:sp>
        <p:nvSpPr>
          <p:cNvPr id="347" name="Google Shape;347;p17"/>
          <p:cNvSpPr txBox="1">
            <a:spLocks noGrp="1"/>
          </p:cNvSpPr>
          <p:nvPr>
            <p:ph type="sldNum" idx="12"/>
          </p:nvPr>
        </p:nvSpPr>
        <p:spPr>
          <a:xfrm>
            <a:off x="8729400" y="4734075"/>
            <a:ext cx="414600" cy="40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34004"/>
            <a:ext cx="9144000" cy="633241"/>
          </a:xfrm>
          <a:prstGeom prst="rect">
            <a:avLst/>
          </a:prstGeom>
        </p:spPr>
      </p:pic>
    </p:spTree>
  </p:cSld>
  <p:clrMapOvr>
    <a:masterClrMapping/>
  </p:clrMapOvr>
  <p:transition advClick="0" advTm="5000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6"/>
          <p:cNvSpPr txBox="1">
            <a:spLocks noGrp="1"/>
          </p:cNvSpPr>
          <p:nvPr>
            <p:ph type="sldNum" idx="12"/>
          </p:nvPr>
        </p:nvSpPr>
        <p:spPr>
          <a:xfrm>
            <a:off x="8729400" y="4734075"/>
            <a:ext cx="414600" cy="40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95536" y="396701"/>
            <a:ext cx="424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lang="es-E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ens</a:t>
            </a:r>
            <a:r>
              <a:rPr lang="es-E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trobem</a:t>
            </a:r>
            <a:r>
              <a:rPr lang="es-E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0" name="27 Rectángulo redondeado"/>
          <p:cNvSpPr/>
          <p:nvPr/>
        </p:nvSpPr>
        <p:spPr>
          <a:xfrm>
            <a:off x="438242" y="1325577"/>
            <a:ext cx="2019935" cy="30924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ESPAI TABACALERA</a:t>
            </a:r>
          </a:p>
        </p:txBody>
      </p:sp>
      <p:sp>
        <p:nvSpPr>
          <p:cNvPr id="11" name="28 Rectángulo redondeado"/>
          <p:cNvSpPr/>
          <p:nvPr/>
        </p:nvSpPr>
        <p:spPr>
          <a:xfrm>
            <a:off x="3345478" y="550857"/>
            <a:ext cx="2351405" cy="28702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PLAÇA IMPERIAL TÀRRACO</a:t>
            </a:r>
          </a:p>
        </p:txBody>
      </p:sp>
      <p:sp>
        <p:nvSpPr>
          <p:cNvPr id="12" name="29 Rectángulo redondeado"/>
          <p:cNvSpPr/>
          <p:nvPr/>
        </p:nvSpPr>
        <p:spPr>
          <a:xfrm>
            <a:off x="173787" y="2857171"/>
            <a:ext cx="2862201" cy="28702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ESPAIS DE TROBADA DE CAMPCLAR</a:t>
            </a:r>
          </a:p>
        </p:txBody>
      </p:sp>
      <p:sp>
        <p:nvSpPr>
          <p:cNvPr id="13" name="30 Rectángulo redondeado"/>
          <p:cNvSpPr/>
          <p:nvPr/>
        </p:nvSpPr>
        <p:spPr>
          <a:xfrm>
            <a:off x="3035988" y="3842640"/>
            <a:ext cx="3270132" cy="28702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b="1" dirty="0">
                <a:effectLst/>
                <a:latin typeface="Calibri"/>
                <a:ea typeface="Calibri"/>
                <a:cs typeface="Times New Roman"/>
              </a:rPr>
              <a:t>CENTRE SOCIOCULTURAL PART ALTA</a:t>
            </a:r>
          </a:p>
        </p:txBody>
      </p:sp>
      <p:sp>
        <p:nvSpPr>
          <p:cNvPr id="15" name="32 Rectángulo redondeado"/>
          <p:cNvSpPr/>
          <p:nvPr/>
        </p:nvSpPr>
        <p:spPr>
          <a:xfrm>
            <a:off x="6207734" y="1369650"/>
            <a:ext cx="2540729" cy="28638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BA166C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b="1" dirty="0">
                <a:effectLst/>
                <a:latin typeface="Calibri"/>
                <a:ea typeface="Calibri"/>
                <a:cs typeface="Times New Roman"/>
              </a:rPr>
              <a:t>CENTRE CÍVIC TORREFORTA</a:t>
            </a:r>
          </a:p>
        </p:txBody>
      </p:sp>
      <p:sp>
        <p:nvSpPr>
          <p:cNvPr id="16" name="31 Rectángulo redondeado"/>
          <p:cNvSpPr/>
          <p:nvPr/>
        </p:nvSpPr>
        <p:spPr>
          <a:xfrm>
            <a:off x="6444208" y="2721348"/>
            <a:ext cx="2160240" cy="30226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7030A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b="1" dirty="0">
                <a:effectLst/>
                <a:latin typeface="Calibri"/>
                <a:ea typeface="Calibri"/>
                <a:cs typeface="Times New Roman"/>
              </a:rPr>
              <a:t>CENTRE CÍVIC BONAVISTA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057" y="1634822"/>
            <a:ext cx="1460248" cy="1500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5 Conector recto de flecha"/>
          <p:cNvCxnSpPr/>
          <p:nvPr/>
        </p:nvCxnSpPr>
        <p:spPr>
          <a:xfrm flipV="1">
            <a:off x="5387326" y="1563638"/>
            <a:ext cx="696842" cy="4320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22758">
            <a:off x="5461452" y="2438645"/>
            <a:ext cx="989131" cy="718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154039">
            <a:off x="2540028" y="1397199"/>
            <a:ext cx="1053079" cy="764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65185">
            <a:off x="2976725" y="2578892"/>
            <a:ext cx="737507" cy="535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41961">
            <a:off x="4123251" y="876149"/>
            <a:ext cx="795860" cy="57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105275" y="3167752"/>
            <a:ext cx="920750" cy="818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34004"/>
            <a:ext cx="9144000" cy="6332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6"/>
          <p:cNvSpPr txBox="1">
            <a:spLocks noGrp="1"/>
          </p:cNvSpPr>
          <p:nvPr>
            <p:ph type="sldNum" idx="12"/>
          </p:nvPr>
        </p:nvSpPr>
        <p:spPr>
          <a:xfrm>
            <a:off x="8729400" y="4734075"/>
            <a:ext cx="414600" cy="40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chemeClr val="lt1"/>
                </a:solidFill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r>
              <a:rPr lang="en" dirty="0">
                <a:solidFill>
                  <a:schemeClr val="lt1"/>
                </a:solidFill>
              </a:rPr>
              <a:t>0999</a:t>
            </a:r>
            <a:r>
              <a:rPr lang="es-ES" dirty="0" err="1">
                <a:solidFill>
                  <a:schemeClr val="lt1"/>
                </a:solidFill>
              </a:rPr>
              <a:t>ñ´m</a:t>
            </a:r>
            <a:endParaRPr dirty="0">
              <a:solidFill>
                <a:schemeClr val="lt1"/>
              </a:solidFill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534004"/>
            <a:ext cx="9144000" cy="633241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827584" y="411510"/>
            <a:ext cx="6840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5" name="Google Shape;318;p13"/>
          <p:cNvSpPr txBox="1">
            <a:spLocks/>
          </p:cNvSpPr>
          <p:nvPr/>
        </p:nvSpPr>
        <p:spPr>
          <a:xfrm>
            <a:off x="611560" y="339502"/>
            <a:ext cx="8280919" cy="43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❑"/>
              <a:defRPr sz="20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marR="0" lvl="1" indent="-3556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3556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3556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3556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3556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marR="0" lvl="6" indent="-3556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marR="0" lvl="7" indent="-3556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marR="0" lvl="8" indent="-3556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marL="0" indent="0" algn="ctr">
              <a:buClr>
                <a:schemeClr val="dk1"/>
              </a:buClr>
              <a:buSzPts val="1100"/>
              <a:buFont typeface="Arial"/>
              <a:buNone/>
            </a:pPr>
            <a:r>
              <a:rPr lang="ca-E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 ARA DE QUÈ TREBALLARÉ?</a:t>
            </a:r>
          </a:p>
        </p:txBody>
      </p:sp>
      <p:sp>
        <p:nvSpPr>
          <p:cNvPr id="6" name="Google Shape;326;p14"/>
          <p:cNvSpPr txBox="1">
            <a:spLocks/>
          </p:cNvSpPr>
          <p:nvPr/>
        </p:nvSpPr>
        <p:spPr>
          <a:xfrm>
            <a:off x="683568" y="843558"/>
            <a:ext cx="7920880" cy="3278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❑"/>
              <a:defRPr sz="20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marR="0" lvl="1" indent="-3556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3556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3556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3556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3556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marR="0" lvl="6" indent="-3556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marR="0" lvl="7" indent="-3556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marR="0" lvl="8" indent="-3556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marL="0" indent="0">
              <a:buFont typeface="Montserrat Light"/>
              <a:buNone/>
            </a:pPr>
            <a:endParaRPr lang="es-E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Montserrat Light"/>
              <a:buNone/>
            </a:pPr>
            <a:endParaRPr lang="es-E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Montserrat Light"/>
              <a:buNone/>
            </a:pPr>
            <a:r>
              <a:rPr lang="es-E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Us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aportem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 un </a:t>
            </a:r>
            <a:r>
              <a:rPr lang="es-E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punt</a:t>
            </a:r>
            <a:r>
              <a:rPr lang="es-E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de vista actual 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sobre la </a:t>
            </a:r>
            <a:r>
              <a:rPr lang="es-E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realitat</a:t>
            </a:r>
            <a:r>
              <a:rPr lang="es-E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laboral </a:t>
            </a:r>
            <a:r>
              <a:rPr lang="es-E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canvian</a:t>
            </a:r>
            <a:r>
              <a:rPr lang="es-E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, iniciada </a:t>
            </a:r>
            <a:r>
              <a:rPr lang="es-E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durant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els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mesos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s-E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març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 i abril de 2020 (</a:t>
            </a:r>
            <a:r>
              <a:rPr lang="ca-ES" sz="1600" dirty="0">
                <a:latin typeface="Calibri" panose="020F0502020204030204" pitchFamily="34" charset="0"/>
                <a:cs typeface="Calibri" panose="020F0502020204030204" pitchFamily="34" charset="0"/>
              </a:rPr>
              <a:t>període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  Covid-19), </a:t>
            </a:r>
            <a:r>
              <a:rPr lang="es-E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realitat</a:t>
            </a:r>
            <a:r>
              <a:rPr lang="es-E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que </a:t>
            </a:r>
            <a:r>
              <a:rPr lang="es-E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s’anirà</a:t>
            </a:r>
            <a:r>
              <a:rPr lang="es-E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modificant</a:t>
            </a:r>
            <a:r>
              <a:rPr lang="es-E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a mida que </a:t>
            </a:r>
            <a:r>
              <a:rPr lang="es-E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aparegui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 nova </a:t>
            </a:r>
            <a:r>
              <a:rPr lang="es-E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informació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 i noves </a:t>
            </a:r>
            <a:r>
              <a:rPr lang="es-E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directrius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 del </a:t>
            </a:r>
            <a:r>
              <a:rPr lang="es-E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Ministeri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s-E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Treball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s-E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Migracions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 i </a:t>
            </a:r>
            <a:r>
              <a:rPr lang="es-E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Seguretat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 Social i </a:t>
            </a:r>
            <a:r>
              <a:rPr lang="es-E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altres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organismes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competents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>
              <a:buFont typeface="Montserrat Light"/>
              <a:buNone/>
            </a:pPr>
            <a:endParaRPr lang="es-E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Montserrat Light"/>
              <a:buNone/>
            </a:pPr>
            <a:endParaRPr lang="es-E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>
              <a:buFont typeface="Montserrat Light"/>
              <a:buNone/>
            </a:pP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s-E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Informació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recollida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 a 22 abril 2020)</a:t>
            </a:r>
          </a:p>
        </p:txBody>
      </p:sp>
      <p:pic>
        <p:nvPicPr>
          <p:cNvPr id="13" name="I ARA">
            <a:hlinkClick r:id="" action="ppaction://media"/>
            <a:extLst>
              <a:ext uri="{FF2B5EF4-FFF2-40B4-BE49-F238E27FC236}">
                <a16:creationId xmlns:a16="http://schemas.microsoft.com/office/drawing/2014/main" id="{CE843173-FA3C-4998-8BD8-5D76D75ADC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682120"/>
      </p:ext>
    </p:extLst>
  </p:cSld>
  <p:clrMapOvr>
    <a:masterClrMapping/>
  </p:clrMapOvr>
  <p:transition spd="med" advClick="0" advTm="7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idx="1"/>
          </p:nvPr>
        </p:nvSpPr>
        <p:spPr>
          <a:xfrm>
            <a:off x="539552" y="411510"/>
            <a:ext cx="8064896" cy="4248472"/>
          </a:xfrm>
        </p:spPr>
        <p:txBody>
          <a:bodyPr anchor="t"/>
          <a:lstStyle/>
          <a:p>
            <a:pPr>
              <a:buNone/>
            </a:pPr>
            <a:r>
              <a:rPr lang="es-ES" dirty="0">
                <a:solidFill>
                  <a:srgbClr val="C00000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FONTS D’INFORMACIÓ OFICIALS I D’EXPERTS ESPECIALITZATS</a:t>
            </a:r>
          </a:p>
          <a:p>
            <a:pPr>
              <a:buNone/>
            </a:pPr>
            <a:endParaRPr lang="es-ES" dirty="0">
              <a:solidFill>
                <a:srgbClr val="C00000"/>
              </a:solidFill>
              <a:latin typeface="Calibri" panose="020F0502020204030204" pitchFamily="34" charset="0"/>
              <a:ea typeface="Montserrat Light"/>
              <a:cs typeface="Calibri" panose="020F0502020204030204" pitchFamily="34" charset="0"/>
              <a:sym typeface="Montserrat Light"/>
            </a:endParaRPr>
          </a:p>
          <a:p>
            <a:pPr algn="l"/>
            <a:r>
              <a:rPr lang="es-ES" sz="1600" dirty="0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TREBALL.GENCAT</a:t>
            </a:r>
          </a:p>
          <a:p>
            <a:pPr algn="l"/>
            <a:r>
              <a:rPr lang="es-ES" sz="1600" dirty="0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OCUPACIÓ.GENCAT  (</a:t>
            </a:r>
            <a:r>
              <a:rPr lang="es-ES" sz="1600" dirty="0" err="1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Observatori</a:t>
            </a:r>
            <a:r>
              <a:rPr lang="es-ES" sz="1600" dirty="0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 del </a:t>
            </a:r>
            <a:r>
              <a:rPr lang="es-ES" sz="1600" dirty="0" err="1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Treball</a:t>
            </a:r>
            <a:r>
              <a:rPr lang="es-ES" sz="1600" dirty="0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)</a:t>
            </a:r>
          </a:p>
          <a:p>
            <a:pPr algn="l"/>
            <a:r>
              <a:rPr lang="es-ES" sz="1600" dirty="0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Ministerio de Trabajo, Migraciones y Seguridad Social</a:t>
            </a:r>
          </a:p>
          <a:p>
            <a:pPr algn="l"/>
            <a:r>
              <a:rPr lang="es-ES" sz="1600" dirty="0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SEPE Servicio Estatal Público de Empleo</a:t>
            </a:r>
          </a:p>
          <a:p>
            <a:pPr algn="l"/>
            <a:r>
              <a:rPr lang="es-ES" sz="1600" dirty="0" err="1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Catedràtics</a:t>
            </a:r>
            <a:r>
              <a:rPr lang="es-ES" sz="1600" dirty="0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 </a:t>
            </a:r>
            <a:r>
              <a:rPr lang="es-ES" sz="1600" dirty="0" err="1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d’Economia</a:t>
            </a:r>
            <a:r>
              <a:rPr lang="es-ES" sz="1600" dirty="0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 </a:t>
            </a:r>
            <a:r>
              <a:rPr lang="es-ES" sz="1600" dirty="0" err="1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d’Universitats</a:t>
            </a:r>
            <a:r>
              <a:rPr lang="es-ES" sz="1600" dirty="0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 catalanes (URV, UPF)</a:t>
            </a:r>
          </a:p>
          <a:p>
            <a:pPr algn="l"/>
            <a:r>
              <a:rPr lang="es-ES" sz="1600" dirty="0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Diario Expansión</a:t>
            </a:r>
          </a:p>
          <a:p>
            <a:pPr algn="l"/>
            <a:r>
              <a:rPr lang="es-ES" sz="1600" dirty="0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Indicador de Economía (Tarragona)</a:t>
            </a:r>
          </a:p>
          <a:p>
            <a:pPr algn="l"/>
            <a:r>
              <a:rPr lang="es-ES" sz="1600" dirty="0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Cinco Días (El País)</a:t>
            </a:r>
          </a:p>
          <a:p>
            <a:pPr>
              <a:buNone/>
            </a:pPr>
            <a:endParaRPr lang="es-ES" dirty="0">
              <a:solidFill>
                <a:srgbClr val="C00000"/>
              </a:solidFill>
              <a:latin typeface="Calibri" panose="020F0502020204030204" pitchFamily="34" charset="0"/>
              <a:ea typeface="Montserrat Light"/>
              <a:cs typeface="Calibri" panose="020F0502020204030204" pitchFamily="34" charset="0"/>
              <a:sym typeface="Montserrat Light"/>
            </a:endParaRP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 lang="es-ES"/>
          </a:p>
        </p:txBody>
      </p:sp>
      <p:pic>
        <p:nvPicPr>
          <p:cNvPr id="6" name="Fonts">
            <a:hlinkClick r:id="" action="ppaction://media"/>
            <a:extLst>
              <a:ext uri="{FF2B5EF4-FFF2-40B4-BE49-F238E27FC236}">
                <a16:creationId xmlns:a16="http://schemas.microsoft.com/office/drawing/2014/main" id="{1B31D358-11A8-4A98-8F2C-A2B54C71FB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2000">
        <p:fade/>
      </p:transition>
    </mc:Choice>
    <mc:Fallback>
      <p:transition spd="med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idx="1"/>
          </p:nvPr>
        </p:nvSpPr>
        <p:spPr>
          <a:xfrm>
            <a:off x="755576" y="627534"/>
            <a:ext cx="7488832" cy="3960440"/>
          </a:xfrm>
        </p:spPr>
        <p:txBody>
          <a:bodyPr/>
          <a:lstStyle/>
          <a:p>
            <a:endParaRPr lang="es-ES" dirty="0"/>
          </a:p>
          <a:p>
            <a:endParaRPr lang="es-ES" dirty="0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 lang="es-ES"/>
          </a:p>
        </p:txBody>
      </p:sp>
      <p:sp>
        <p:nvSpPr>
          <p:cNvPr id="4" name="3 Rectángulo redondeado"/>
          <p:cNvSpPr/>
          <p:nvPr/>
        </p:nvSpPr>
        <p:spPr>
          <a:xfrm>
            <a:off x="1187624" y="1635646"/>
            <a:ext cx="6768752" cy="914400"/>
          </a:xfrm>
          <a:prstGeom prst="roundRect">
            <a:avLst/>
          </a:prstGeom>
          <a:solidFill>
            <a:srgbClr val="F35F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FASE 1:  EXCEPCIONALITAT ATENUADA (27 abril a 10 </a:t>
            </a:r>
            <a:r>
              <a:rPr lang="es-ES" sz="16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maig</a:t>
            </a:r>
            <a:r>
              <a:rPr lang="es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/ 11 a 24 </a:t>
            </a:r>
            <a:r>
              <a:rPr lang="es-ES" sz="16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maig</a:t>
            </a:r>
            <a:r>
              <a:rPr lang="es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)</a:t>
            </a:r>
          </a:p>
          <a:p>
            <a:pPr algn="ctr"/>
            <a:endParaRPr lang="es-ES" sz="16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s-ES" sz="16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Finalitzaria</a:t>
            </a:r>
            <a:r>
              <a:rPr lang="es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a </a:t>
            </a:r>
            <a:r>
              <a:rPr lang="es-ES" sz="16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principi</a:t>
            </a:r>
            <a:r>
              <a:rPr lang="es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d’estiu</a:t>
            </a:r>
            <a:r>
              <a:rPr lang="es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: </a:t>
            </a:r>
            <a:r>
              <a:rPr lang="es-ES" sz="16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aprox</a:t>
            </a:r>
            <a:r>
              <a:rPr lang="es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JUNY </a:t>
            </a:r>
          </a:p>
        </p:txBody>
      </p:sp>
      <p:sp>
        <p:nvSpPr>
          <p:cNvPr id="5" name="4 Rectángulo redondeado"/>
          <p:cNvSpPr/>
          <p:nvPr/>
        </p:nvSpPr>
        <p:spPr>
          <a:xfrm>
            <a:off x="1187624" y="3147814"/>
            <a:ext cx="6768752" cy="914400"/>
          </a:xfrm>
          <a:prstGeom prst="roundRect">
            <a:avLst/>
          </a:prstGeom>
          <a:solidFill>
            <a:srgbClr val="F35F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FASE 2:  NORMALITAT ATENUADA</a:t>
            </a:r>
          </a:p>
          <a:p>
            <a:pPr algn="ctr"/>
            <a:endParaRPr lang="es-ES" sz="16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s-ES" sz="16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Finalitzaria</a:t>
            </a:r>
            <a:r>
              <a:rPr lang="es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a </a:t>
            </a:r>
            <a:r>
              <a:rPr lang="es-ES" sz="16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finals</a:t>
            </a:r>
            <a:r>
              <a:rPr lang="es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ES" sz="16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d’any</a:t>
            </a:r>
            <a:r>
              <a:rPr lang="es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115616" y="483518"/>
            <a:ext cx="6840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C00000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FASES DE RETORN AL TREBALL = </a:t>
            </a:r>
          </a:p>
          <a:p>
            <a:r>
              <a:rPr lang="es-ES" sz="2400" b="1" dirty="0">
                <a:solidFill>
                  <a:srgbClr val="C00000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	    FASES D’OPORTUNITATS  LABORALS</a:t>
            </a:r>
          </a:p>
        </p:txBody>
      </p:sp>
      <p:pic>
        <p:nvPicPr>
          <p:cNvPr id="9" name="F=">
            <a:hlinkClick r:id="" action="ppaction://media"/>
            <a:extLst>
              <a:ext uri="{FF2B5EF4-FFF2-40B4-BE49-F238E27FC236}">
                <a16:creationId xmlns:a16="http://schemas.microsoft.com/office/drawing/2014/main" id="{E083454E-B214-4DA0-81B2-CC8B63E6FD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5000">
        <p:fade/>
      </p:transition>
    </mc:Choice>
    <mc:Fallback>
      <p:transition spd="med" advClick="0" advTm="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idx="1"/>
          </p:nvPr>
        </p:nvSpPr>
        <p:spPr>
          <a:xfrm>
            <a:off x="899592" y="627534"/>
            <a:ext cx="7416824" cy="3888432"/>
          </a:xfrm>
        </p:spPr>
        <p:txBody>
          <a:bodyPr anchor="t"/>
          <a:lstStyle/>
          <a:p>
            <a:pPr>
              <a:buNone/>
            </a:pPr>
            <a:r>
              <a:rPr lang="es-ES" dirty="0">
                <a:solidFill>
                  <a:srgbClr val="C00000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SECTORS AFECTATS DURANT  FASE 1   (2 </a:t>
            </a:r>
            <a:r>
              <a:rPr lang="es-ES" dirty="0" err="1">
                <a:solidFill>
                  <a:srgbClr val="C00000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subfases</a:t>
            </a:r>
            <a:r>
              <a:rPr lang="es-ES" dirty="0">
                <a:solidFill>
                  <a:srgbClr val="C00000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)</a:t>
            </a:r>
          </a:p>
          <a:p>
            <a:pPr>
              <a:buNone/>
            </a:pPr>
            <a:r>
              <a:rPr lang="es-ES" sz="1600" b="0" dirty="0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(</a:t>
            </a:r>
            <a:r>
              <a:rPr lang="es-ES" sz="1600" b="0" dirty="0" err="1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Àrea</a:t>
            </a:r>
            <a:r>
              <a:rPr lang="es-ES" sz="1600" b="0" dirty="0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 </a:t>
            </a:r>
            <a:r>
              <a:rPr lang="es-ES" sz="1600" b="0" dirty="0" err="1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influència</a:t>
            </a:r>
            <a:r>
              <a:rPr lang="es-ES" sz="1600" b="0" dirty="0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 </a:t>
            </a:r>
            <a:r>
              <a:rPr lang="es-ES" sz="1600" b="0" dirty="0" err="1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municipi</a:t>
            </a:r>
            <a:r>
              <a:rPr lang="es-ES" sz="1600" b="0" dirty="0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 Tarragona  per </a:t>
            </a:r>
            <a:r>
              <a:rPr lang="es-ES" sz="1600" b="0" dirty="0" err="1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treballs</a:t>
            </a:r>
            <a:r>
              <a:rPr lang="es-ES" sz="1600" b="0" dirty="0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 de </a:t>
            </a:r>
            <a:r>
              <a:rPr lang="es-ES" sz="1600" b="0" dirty="0" err="1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mitja-baixa</a:t>
            </a:r>
            <a:r>
              <a:rPr lang="es-ES" sz="1600" b="0" dirty="0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 i </a:t>
            </a:r>
            <a:r>
              <a:rPr lang="es-ES" sz="1600" b="0" dirty="0" err="1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baixa</a:t>
            </a:r>
            <a:r>
              <a:rPr lang="es-ES" sz="1600" b="0" dirty="0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 </a:t>
            </a:r>
            <a:r>
              <a:rPr lang="es-ES" sz="1600" b="0" dirty="0" err="1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qualificació</a:t>
            </a:r>
            <a:r>
              <a:rPr lang="es-ES" sz="1600" b="0" dirty="0">
                <a:solidFill>
                  <a:schemeClr val="tx1"/>
                </a:solidFill>
                <a:latin typeface="Calibri" panose="020F0502020204030204" pitchFamily="34" charset="0"/>
                <a:ea typeface="Montserrat Light"/>
                <a:cs typeface="Calibri" panose="020F0502020204030204" pitchFamily="34" charset="0"/>
                <a:sym typeface="Montserrat Light"/>
              </a:rPr>
              <a:t>)</a:t>
            </a:r>
          </a:p>
          <a:p>
            <a:pPr>
              <a:buNone/>
            </a:pPr>
            <a:endParaRPr lang="es-ES" dirty="0">
              <a:solidFill>
                <a:srgbClr val="C00000"/>
              </a:solidFill>
              <a:latin typeface="Calibri" panose="020F0502020204030204" pitchFamily="34" charset="0"/>
              <a:ea typeface="Montserrat Light"/>
              <a:cs typeface="Calibri" panose="020F0502020204030204" pitchFamily="34" charset="0"/>
              <a:sym typeface="Montserrat Light"/>
            </a:endParaRP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 lang="es-ES"/>
          </a:p>
        </p:txBody>
      </p:sp>
      <p:sp>
        <p:nvSpPr>
          <p:cNvPr id="4" name="3 Rectángulo redondeado"/>
          <p:cNvSpPr/>
          <p:nvPr/>
        </p:nvSpPr>
        <p:spPr>
          <a:xfrm>
            <a:off x="1403648" y="1707654"/>
            <a:ext cx="6408712" cy="2952328"/>
          </a:xfrm>
          <a:prstGeom prst="roundRect">
            <a:avLst/>
          </a:prstGeom>
          <a:solidFill>
            <a:srgbClr val="F35F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3538" lvl="1" indent="-363538"/>
            <a:r>
              <a:rPr lang="es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	</a:t>
            </a:r>
            <a:r>
              <a:rPr lang="es-ES" sz="24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FASE 1</a:t>
            </a:r>
          </a:p>
          <a:p>
            <a:pPr marL="363538" lvl="1" indent="-363538"/>
            <a:endParaRPr lang="es-ES" sz="16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176213" lvl="1" indent="187325">
              <a:buFont typeface="Arial" pitchFamily="34" charset="0"/>
              <a:buChar char="•"/>
            </a:pPr>
            <a:r>
              <a:rPr lang="ca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AUTOMOCIÓ, NAVEGACIÓ MARÍTIMA i AÈRIA</a:t>
            </a:r>
          </a:p>
          <a:p>
            <a:pPr marL="176213" lvl="1" indent="187325">
              <a:buFont typeface="Arial" pitchFamily="34" charset="0"/>
              <a:buChar char="•"/>
            </a:pPr>
            <a:r>
              <a:rPr lang="ca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COMERÇ MINORISTA (algunes excepcions)</a:t>
            </a:r>
          </a:p>
          <a:p>
            <a:pPr marL="176213" lvl="1" indent="187325">
              <a:buFont typeface="Arial" pitchFamily="34" charset="0"/>
              <a:buChar char="•"/>
            </a:pPr>
            <a:r>
              <a:rPr lang="ca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COMERÇ EXTERIOR de productes no essencials</a:t>
            </a:r>
          </a:p>
          <a:p>
            <a:pPr marL="176213" lvl="1" indent="187325">
              <a:buFont typeface="Arial" pitchFamily="34" charset="0"/>
              <a:buChar char="•"/>
            </a:pPr>
            <a:r>
              <a:rPr lang="ca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TURISME: </a:t>
            </a:r>
            <a:r>
              <a:rPr lang="ca-ES" sz="16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hosteleria</a:t>
            </a:r>
            <a:r>
              <a:rPr lang="ca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restauració (excepte domicili), viatges</a:t>
            </a:r>
          </a:p>
          <a:p>
            <a:pPr marL="176213" lvl="1" indent="187325">
              <a:buFont typeface="Arial" pitchFamily="34" charset="0"/>
              <a:buChar char="•"/>
            </a:pPr>
            <a:r>
              <a:rPr lang="ca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OCI: gimnasos, sales </a:t>
            </a:r>
            <a:r>
              <a:rPr lang="ca-ES" sz="16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recretives</a:t>
            </a:r>
            <a:r>
              <a:rPr lang="ca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i de festes, parcs lúdics</a:t>
            </a:r>
          </a:p>
          <a:p>
            <a:pPr marL="176213" lvl="1" indent="187325">
              <a:buFont typeface="Arial" pitchFamily="34" charset="0"/>
              <a:buChar char="•"/>
            </a:pPr>
            <a:r>
              <a:rPr lang="ca-ES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CULTURA: teatres, cinemes, sales espectacles, </a:t>
            </a:r>
            <a:r>
              <a:rPr lang="ca-ES" sz="16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auditòrium</a:t>
            </a:r>
            <a:endParaRPr lang="ca-ES" sz="16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endParaRPr lang="es-ES" b="1" dirty="0">
              <a:solidFill>
                <a:schemeClr val="tx1"/>
              </a:solidFill>
            </a:endParaRPr>
          </a:p>
        </p:txBody>
      </p:sp>
      <p:pic>
        <p:nvPicPr>
          <p:cNvPr id="5" name="S2sub">
            <a:hlinkClick r:id="" action="ppaction://media"/>
            <a:extLst>
              <a:ext uri="{FF2B5EF4-FFF2-40B4-BE49-F238E27FC236}">
                <a16:creationId xmlns:a16="http://schemas.microsoft.com/office/drawing/2014/main" id="{F2E3179F-5173-4E22-A1DF-F3EC2FA02A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5000">
        <p:fade/>
      </p:transition>
    </mc:Choice>
    <mc:Fallback>
      <p:transition spd="med" advClick="0" advTm="8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8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Volsce template">
  <a:themeElements>
    <a:clrScheme name="Custom 347">
      <a:dk1>
        <a:srgbClr val="252831"/>
      </a:dk1>
      <a:lt1>
        <a:srgbClr val="FFFFFF"/>
      </a:lt1>
      <a:dk2>
        <a:srgbClr val="68728D"/>
      </a:dk2>
      <a:lt2>
        <a:srgbClr val="E9EDF3"/>
      </a:lt2>
      <a:accent1>
        <a:srgbClr val="7D89AC"/>
      </a:accent1>
      <a:accent2>
        <a:srgbClr val="728CD8"/>
      </a:accent2>
      <a:accent3>
        <a:srgbClr val="72D8D8"/>
      </a:accent3>
      <a:accent4>
        <a:srgbClr val="B1D872"/>
      </a:accent4>
      <a:accent5>
        <a:srgbClr val="F8D067"/>
      </a:accent5>
      <a:accent6>
        <a:srgbClr val="BDC3D3"/>
      </a:accent6>
      <a:hlink>
        <a:srgbClr val="7D89A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1141</Words>
  <Application>Microsoft Office PowerPoint</Application>
  <PresentationFormat>Presentación en pantalla (16:9)</PresentationFormat>
  <Paragraphs>201</Paragraphs>
  <Slides>20</Slides>
  <Notes>11</Notes>
  <HiddenSlides>0</HiddenSlides>
  <MMClips>13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7" baseType="lpstr">
      <vt:lpstr>Arial</vt:lpstr>
      <vt:lpstr>Calibri</vt:lpstr>
      <vt:lpstr>Montserrat</vt:lpstr>
      <vt:lpstr>Montserrat Light</vt:lpstr>
      <vt:lpstr>Poppins</vt:lpstr>
      <vt:lpstr>Wingdings</vt:lpstr>
      <vt:lpstr>Volsce template</vt:lpstr>
      <vt:lpstr>TARRAGONA IMPULSA</vt:lpstr>
      <vt:lpstr>Presentación de PowerPoint</vt:lpstr>
      <vt:lpstr>Presentación de PowerPoint</vt:lpstr>
      <vt:lpstr>Que fem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Recordeu que també ens podeu trobar a:</vt:lpstr>
      <vt:lpstr>Moltes gràcies!!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TARRAGONA IMPULSA</dc:title>
  <dc:creator>Eva Del Palacio</dc:creator>
  <cp:lastModifiedBy>Daniel Gallo Suarez</cp:lastModifiedBy>
  <cp:revision>115</cp:revision>
  <dcterms:modified xsi:type="dcterms:W3CDTF">2020-04-22T08:54:42Z</dcterms:modified>
</cp:coreProperties>
</file>